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48"/>
  </p:notesMasterIdLst>
  <p:sldIdLst>
    <p:sldId id="261" r:id="rId2"/>
    <p:sldId id="285" r:id="rId3"/>
    <p:sldId id="288" r:id="rId4"/>
    <p:sldId id="287" r:id="rId5"/>
    <p:sldId id="289" r:id="rId6"/>
    <p:sldId id="290" r:id="rId7"/>
    <p:sldId id="291" r:id="rId8"/>
    <p:sldId id="292" r:id="rId9"/>
    <p:sldId id="293" r:id="rId10"/>
    <p:sldId id="295" r:id="rId11"/>
    <p:sldId id="294" r:id="rId12"/>
    <p:sldId id="296" r:id="rId13"/>
    <p:sldId id="297" r:id="rId14"/>
    <p:sldId id="298" r:id="rId15"/>
    <p:sldId id="299" r:id="rId16"/>
    <p:sldId id="300" r:id="rId17"/>
    <p:sldId id="311" r:id="rId18"/>
    <p:sldId id="301" r:id="rId19"/>
    <p:sldId id="306" r:id="rId20"/>
    <p:sldId id="307" r:id="rId21"/>
    <p:sldId id="308" r:id="rId22"/>
    <p:sldId id="310" r:id="rId23"/>
    <p:sldId id="309" r:id="rId24"/>
    <p:sldId id="302" r:id="rId25"/>
    <p:sldId id="303" r:id="rId26"/>
    <p:sldId id="304" r:id="rId27"/>
    <p:sldId id="312" r:id="rId28"/>
    <p:sldId id="305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324" r:id="rId37"/>
    <p:sldId id="322" r:id="rId38"/>
    <p:sldId id="323" r:id="rId39"/>
    <p:sldId id="325" r:id="rId40"/>
    <p:sldId id="326" r:id="rId41"/>
    <p:sldId id="327" r:id="rId42"/>
    <p:sldId id="328" r:id="rId43"/>
    <p:sldId id="329" r:id="rId44"/>
    <p:sldId id="330" r:id="rId45"/>
    <p:sldId id="331" r:id="rId46"/>
    <p:sldId id="333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4" d="100"/>
          <a:sy n="84" d="100"/>
        </p:scale>
        <p:origin x="6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CD0D93-81F8-441A-852E-7C0F2C4422B2}" type="datetimeFigureOut">
              <a:rPr lang="fr-FR" smtClean="0"/>
              <a:t>17/05/2021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8160C5-B404-49DE-8B6A-CC9B6546BA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3959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Faire remplir les </a:t>
            </a:r>
            <a:r>
              <a:rPr lang="fr-FR"/>
              <a:t>dossiers vert.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64375-EE74-1B43-ADD9-C3016E9127A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031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939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128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21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93281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91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674934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0098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4152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4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157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851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483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083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958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595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396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187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771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jp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g"/><Relationship Id="rId1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g"/><Relationship Id="rId1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5" Type="http://schemas.openxmlformats.org/officeDocument/2006/relationships/image" Target="../media/image19.pn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g"/><Relationship Id="rId1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g"/><Relationship Id="rId1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g"/><Relationship Id="rId1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g"/><Relationship Id="rId1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5" Type="http://schemas.openxmlformats.org/officeDocument/2006/relationships/image" Target="../media/image22.pn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g"/><Relationship Id="rId1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5" Type="http://schemas.openxmlformats.org/officeDocument/2006/relationships/image" Target="../media/image23.pn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g"/><Relationship Id="rId1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g"/><Relationship Id="rId1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g"/><Relationship Id="rId1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g"/><Relationship Id="rId1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5" Type="http://schemas.openxmlformats.org/officeDocument/2006/relationships/image" Target="../media/image26.pn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g"/><Relationship Id="rId1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5" Type="http://schemas.openxmlformats.org/officeDocument/2006/relationships/image" Target="../media/image27.pn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g"/><Relationship Id="rId1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g"/><Relationship Id="rId1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g"/><Relationship Id="rId1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g"/><Relationship Id="rId1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5" Type="http://schemas.openxmlformats.org/officeDocument/2006/relationships/image" Target="../media/image30.pn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g"/><Relationship Id="rId1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5" Type="http://schemas.openxmlformats.org/officeDocument/2006/relationships/image" Target="../media/image31.pn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g"/><Relationship Id="rId1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g"/><Relationship Id="rId1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g"/><Relationship Id="rId14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g"/><Relationship Id="rId14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g"/><Relationship Id="rId1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5" Type="http://schemas.openxmlformats.org/officeDocument/2006/relationships/image" Target="../media/image34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g"/><Relationship Id="rId1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g"/><Relationship Id="rId1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g"/><Relationship Id="rId1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g"/><Relationship Id="rId14" Type="http://schemas.openxmlformats.org/officeDocument/2006/relationships/image" Target="../media/image35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g"/><Relationship Id="rId14" Type="http://schemas.openxmlformats.org/officeDocument/2006/relationships/image" Target="../media/image36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5" Type="http://schemas.openxmlformats.org/officeDocument/2006/relationships/image" Target="../media/image37.pn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g"/><Relationship Id="rId14" Type="http://schemas.openxmlformats.org/officeDocument/2006/relationships/image" Target="../media/image36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5" Type="http://schemas.openxmlformats.org/officeDocument/2006/relationships/image" Target="../media/image38.pn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g"/><Relationship Id="rId14" Type="http://schemas.openxmlformats.org/officeDocument/2006/relationships/image" Target="../media/image36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g"/><Relationship Id="rId14" Type="http://schemas.openxmlformats.org/officeDocument/2006/relationships/image" Target="../media/image36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g"/><Relationship Id="rId14" Type="http://schemas.openxmlformats.org/officeDocument/2006/relationships/image" Target="../media/image3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g"/><Relationship Id="rId1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5" Type="http://schemas.openxmlformats.org/officeDocument/2006/relationships/image" Target="../media/image41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g"/><Relationship Id="rId1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5" Type="http://schemas.openxmlformats.org/officeDocument/2006/relationships/image" Target="../media/image42.pn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g"/><Relationship Id="rId1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g"/><Relationship Id="rId1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g"/><Relationship Id="rId1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g"/><Relationship Id="rId1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2703"/>
            <a:ext cx="12198786" cy="5725297"/>
          </a:xfrm>
          <a:prstGeom prst="rect">
            <a:avLst/>
          </a:prstGeom>
        </p:spPr>
      </p:pic>
      <p:sp>
        <p:nvSpPr>
          <p:cNvPr id="18" name="ZoneTexte 17"/>
          <p:cNvSpPr txBox="1"/>
          <p:nvPr/>
        </p:nvSpPr>
        <p:spPr>
          <a:xfrm>
            <a:off x="0" y="728969"/>
            <a:ext cx="1219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Réseaux sociaux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786" y="11927"/>
            <a:ext cx="12192000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9" name="Image 18" descr="LOGO ADRAR 300dpi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815" y="46931"/>
            <a:ext cx="432261" cy="57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6" y="116618"/>
            <a:ext cx="2346531" cy="435439"/>
          </a:xfrm>
          <a:prstGeom prst="rect">
            <a:avLst/>
          </a:prstGeom>
        </p:spPr>
      </p:pic>
      <p:pic>
        <p:nvPicPr>
          <p:cNvPr id="21" name="Image 20" descr="personnes-adrar-coul_2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14888" y="111271"/>
            <a:ext cx="346861" cy="352500"/>
          </a:xfrm>
          <a:prstGeom prst="rect">
            <a:avLst/>
          </a:prstGeom>
        </p:spPr>
      </p:pic>
      <p:pic>
        <p:nvPicPr>
          <p:cNvPr id="22" name="Image 21" descr="bien plus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47907" y="126966"/>
            <a:ext cx="1289328" cy="364658"/>
          </a:xfrm>
          <a:prstGeom prst="rect">
            <a:avLst/>
          </a:prstGeom>
        </p:spPr>
      </p:pic>
      <p:pic>
        <p:nvPicPr>
          <p:cNvPr id="23" name="Image 22" descr="personnes-adrar-coul_1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23393" y="58452"/>
            <a:ext cx="510617" cy="506565"/>
          </a:xfrm>
          <a:prstGeom prst="rect">
            <a:avLst/>
          </a:prstGeom>
        </p:spPr>
      </p:pic>
      <p:pic>
        <p:nvPicPr>
          <p:cNvPr id="24" name="Image 23" descr="Photo 28-01-2016 21 53 09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6"/>
          <a:stretch/>
        </p:blipFill>
        <p:spPr>
          <a:xfrm>
            <a:off x="8012911" y="101240"/>
            <a:ext cx="393302" cy="47433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96" y="58452"/>
            <a:ext cx="1403187" cy="547243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966" y="82794"/>
            <a:ext cx="1742629" cy="49856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-19598" y="-30941"/>
            <a:ext cx="12211597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5" name="Groupe 14"/>
          <p:cNvGrpSpPr/>
          <p:nvPr/>
        </p:nvGrpSpPr>
        <p:grpSpPr>
          <a:xfrm>
            <a:off x="-19598" y="-94478"/>
            <a:ext cx="12211597" cy="746449"/>
            <a:chOff x="-19598" y="-94478"/>
            <a:chExt cx="12211597" cy="746449"/>
          </a:xfrm>
        </p:grpSpPr>
        <p:sp>
          <p:nvSpPr>
            <p:cNvPr id="16" name="Rectangle 15"/>
            <p:cNvSpPr/>
            <p:nvPr/>
          </p:nvSpPr>
          <p:spPr>
            <a:xfrm>
              <a:off x="-19598" y="-30941"/>
              <a:ext cx="12211597" cy="644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27" name="Image 26" descr="bien plus.jp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59373" y="183552"/>
              <a:ext cx="1289328" cy="364658"/>
            </a:xfrm>
            <a:prstGeom prst="rect">
              <a:avLst/>
            </a:prstGeom>
          </p:spPr>
        </p:pic>
        <p:pic>
          <p:nvPicPr>
            <p:cNvPr id="28" name="Image 27" descr="personnes-adrar-coul_1.jp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76806" y="50870"/>
              <a:ext cx="510617" cy="506565"/>
            </a:xfrm>
            <a:prstGeom prst="rect">
              <a:avLst/>
            </a:prstGeom>
          </p:spPr>
        </p:pic>
        <p:pic>
          <p:nvPicPr>
            <p:cNvPr id="29" name="Image 28" descr="personnes-adrar-coul_2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78713" y="183553"/>
              <a:ext cx="346861" cy="352500"/>
            </a:xfrm>
            <a:prstGeom prst="rect">
              <a:avLst/>
            </a:prstGeom>
          </p:spPr>
        </p:pic>
        <p:pic>
          <p:nvPicPr>
            <p:cNvPr id="30" name="Image 29" descr="LOGO ADRAR 300dpi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582" y="6345"/>
              <a:ext cx="432261" cy="5748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Image 30" descr="LOGO-ERN-GEN2017-1.png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245"/>
            <a:stretch/>
          </p:blipFill>
          <p:spPr>
            <a:xfrm>
              <a:off x="6744921" y="-32723"/>
              <a:ext cx="2275425" cy="669355"/>
            </a:xfrm>
            <a:prstGeom prst="rect">
              <a:avLst/>
            </a:prstGeom>
          </p:spPr>
        </p:pic>
        <p:pic>
          <p:nvPicPr>
            <p:cNvPr id="32" name="Image 31" descr="redim-06.png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400" b="26267"/>
            <a:stretch/>
          </p:blipFill>
          <p:spPr>
            <a:xfrm>
              <a:off x="10775894" y="-14434"/>
              <a:ext cx="1369060" cy="620641"/>
            </a:xfrm>
            <a:prstGeom prst="rect">
              <a:avLst/>
            </a:prstGeom>
          </p:spPr>
        </p:pic>
        <p:pic>
          <p:nvPicPr>
            <p:cNvPr id="33" name="Image 32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02" t="22888" r="16244" b="27236"/>
            <a:stretch/>
          </p:blipFill>
          <p:spPr>
            <a:xfrm>
              <a:off x="9011015" y="-94478"/>
              <a:ext cx="1502229" cy="746449"/>
            </a:xfrm>
            <a:prstGeom prst="rect">
              <a:avLst/>
            </a:prstGeom>
          </p:spPr>
        </p:pic>
        <p:pic>
          <p:nvPicPr>
            <p:cNvPr id="34" name="Image 33"/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63" b="24898"/>
            <a:stretch/>
          </p:blipFill>
          <p:spPr>
            <a:xfrm>
              <a:off x="699170" y="38062"/>
              <a:ext cx="2612643" cy="5373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567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0" y="728969"/>
            <a:ext cx="1219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Réseaux sociaux: YouTube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86" y="11927"/>
            <a:ext cx="12192000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 descr="LOGO ADRAR 300dpi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815" y="46931"/>
            <a:ext cx="432261" cy="57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6" y="116618"/>
            <a:ext cx="2346531" cy="435439"/>
          </a:xfrm>
          <a:prstGeom prst="rect">
            <a:avLst/>
          </a:prstGeom>
        </p:spPr>
      </p:pic>
      <p:pic>
        <p:nvPicPr>
          <p:cNvPr id="9" name="Image 8" descr="personnes-adrar-coul_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14888" y="111271"/>
            <a:ext cx="346861" cy="352500"/>
          </a:xfrm>
          <a:prstGeom prst="rect">
            <a:avLst/>
          </a:prstGeom>
        </p:spPr>
      </p:pic>
      <p:pic>
        <p:nvPicPr>
          <p:cNvPr id="10" name="Image 9" descr="bien plu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47907" y="126966"/>
            <a:ext cx="1289328" cy="364658"/>
          </a:xfrm>
          <a:prstGeom prst="rect">
            <a:avLst/>
          </a:prstGeom>
        </p:spPr>
      </p:pic>
      <p:pic>
        <p:nvPicPr>
          <p:cNvPr id="11" name="Image 10" descr="personnes-adrar-coul_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23393" y="58452"/>
            <a:ext cx="510617" cy="506565"/>
          </a:xfrm>
          <a:prstGeom prst="rect">
            <a:avLst/>
          </a:prstGeom>
        </p:spPr>
      </p:pic>
      <p:pic>
        <p:nvPicPr>
          <p:cNvPr id="12" name="Image 11" descr="Photo 28-01-2016 21 53 09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6"/>
          <a:stretch/>
        </p:blipFill>
        <p:spPr>
          <a:xfrm>
            <a:off x="8012911" y="101240"/>
            <a:ext cx="393302" cy="47433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96" y="58452"/>
            <a:ext cx="1403187" cy="54724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966" y="82794"/>
            <a:ext cx="1742629" cy="49856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9598" y="-30941"/>
            <a:ext cx="12211597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6" name="Groupe 15"/>
          <p:cNvGrpSpPr/>
          <p:nvPr/>
        </p:nvGrpSpPr>
        <p:grpSpPr>
          <a:xfrm>
            <a:off x="-19598" y="-94478"/>
            <a:ext cx="12211597" cy="746449"/>
            <a:chOff x="-19598" y="-94478"/>
            <a:chExt cx="12211597" cy="746449"/>
          </a:xfrm>
        </p:grpSpPr>
        <p:sp>
          <p:nvSpPr>
            <p:cNvPr id="17" name="Rectangle 16"/>
            <p:cNvSpPr/>
            <p:nvPr/>
          </p:nvSpPr>
          <p:spPr>
            <a:xfrm>
              <a:off x="-19598" y="-30941"/>
              <a:ext cx="12211597" cy="644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8" name="Image 17" descr="bien plus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9373" y="183552"/>
              <a:ext cx="1289328" cy="364658"/>
            </a:xfrm>
            <a:prstGeom prst="rect">
              <a:avLst/>
            </a:prstGeom>
          </p:spPr>
        </p:pic>
        <p:pic>
          <p:nvPicPr>
            <p:cNvPr id="19" name="Image 18" descr="personnes-adrar-coul_1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76806" y="50870"/>
              <a:ext cx="510617" cy="506565"/>
            </a:xfrm>
            <a:prstGeom prst="rect">
              <a:avLst/>
            </a:prstGeom>
          </p:spPr>
        </p:pic>
        <p:pic>
          <p:nvPicPr>
            <p:cNvPr id="20" name="Image 19" descr="personnes-adrar-coul_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8713" y="183553"/>
              <a:ext cx="346861" cy="352500"/>
            </a:xfrm>
            <a:prstGeom prst="rect">
              <a:avLst/>
            </a:prstGeom>
          </p:spPr>
        </p:pic>
        <p:pic>
          <p:nvPicPr>
            <p:cNvPr id="21" name="Image 20" descr="LOGO ADRAR 300dpi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82" y="6345"/>
              <a:ext cx="432261" cy="5748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Image 21" descr="LOGO-ERN-GEN2017-1.png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245"/>
            <a:stretch/>
          </p:blipFill>
          <p:spPr>
            <a:xfrm>
              <a:off x="6744921" y="-32723"/>
              <a:ext cx="2275425" cy="669355"/>
            </a:xfrm>
            <a:prstGeom prst="rect">
              <a:avLst/>
            </a:prstGeom>
          </p:spPr>
        </p:pic>
        <p:pic>
          <p:nvPicPr>
            <p:cNvPr id="23" name="Image 22" descr="redim-06.pn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400" b="26267"/>
            <a:stretch/>
          </p:blipFill>
          <p:spPr>
            <a:xfrm>
              <a:off x="10775894" y="-14434"/>
              <a:ext cx="1369060" cy="620641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02" t="22888" r="16244" b="27236"/>
            <a:stretch/>
          </p:blipFill>
          <p:spPr>
            <a:xfrm>
              <a:off x="9011015" y="-94478"/>
              <a:ext cx="1502229" cy="746449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63" b="24898"/>
            <a:stretch/>
          </p:blipFill>
          <p:spPr>
            <a:xfrm>
              <a:off x="699170" y="38062"/>
              <a:ext cx="2612643" cy="537329"/>
            </a:xfrm>
            <a:prstGeom prst="rect">
              <a:avLst/>
            </a:prstGeom>
          </p:spPr>
        </p:pic>
      </p:grpSp>
      <p:pic>
        <p:nvPicPr>
          <p:cNvPr id="5124" name="Picture 4" descr="logo de YouTube">
            <a:extLst>
              <a:ext uri="{FF2B5EF4-FFF2-40B4-BE49-F238E27FC236}">
                <a16:creationId xmlns:a16="http://schemas.microsoft.com/office/drawing/2014/main" id="{A9D69010-1661-4697-B26C-8F74C788C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645" y="3007895"/>
            <a:ext cx="7949110" cy="177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500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73BCA3-0527-421A-953E-C96AE40D9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016" y="1603040"/>
            <a:ext cx="10233800" cy="4749633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fr-FR" sz="2400" dirty="0">
                <a:solidFill>
                  <a:schemeClr val="tx1"/>
                </a:solidFill>
              </a:rPr>
              <a:t>Réseau social orienté vidéo</a:t>
            </a: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Fondé en 2005 par Steve Chen, Chad Hurley et </a:t>
            </a:r>
            <a:r>
              <a:rPr lang="fr-FR" sz="2200" dirty="0" err="1">
                <a:solidFill>
                  <a:schemeClr val="tx1"/>
                </a:solidFill>
              </a:rPr>
              <a:t>Jawed</a:t>
            </a:r>
            <a:r>
              <a:rPr lang="fr-FR" sz="2200" dirty="0">
                <a:solidFill>
                  <a:schemeClr val="tx1"/>
                </a:solidFill>
              </a:rPr>
              <a:t> Karim, trois anciens employés de PayPal</a:t>
            </a:r>
          </a:p>
          <a:p>
            <a:pPr lvl="1"/>
            <a:endParaRPr lang="fr-FR" sz="2200" dirty="0">
              <a:solidFill>
                <a:schemeClr val="tx1"/>
              </a:solidFill>
            </a:endParaRP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Racheté en 2006 par Google pour 1,65 milliard de dollars</a:t>
            </a:r>
          </a:p>
          <a:p>
            <a:pPr lvl="1"/>
            <a:endParaRPr lang="fr-FR" sz="2200" dirty="0">
              <a:solidFill>
                <a:schemeClr val="tx1"/>
              </a:solidFill>
            </a:endParaRP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En 2020, chaque mois, YouTube compte plus de 2 milliards d'utilisateurs connectés</a:t>
            </a:r>
          </a:p>
          <a:p>
            <a:pPr lvl="1"/>
            <a:endParaRPr lang="fr-FR" sz="2200" dirty="0">
              <a:solidFill>
                <a:schemeClr val="tx1"/>
              </a:solidFill>
            </a:endParaRP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Il est le leader incontesté du marché, tellement qu’il est surnommé le « deuxième moteur de recherche mondial »</a:t>
            </a:r>
          </a:p>
          <a:p>
            <a:endParaRPr lang="fr-FR" sz="24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0" y="728969"/>
            <a:ext cx="1219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Réseaux sociaux: YouTube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86" y="11927"/>
            <a:ext cx="12192000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 descr="LOGO ADRAR 300dpi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815" y="46931"/>
            <a:ext cx="432261" cy="57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6" y="116618"/>
            <a:ext cx="2346531" cy="435439"/>
          </a:xfrm>
          <a:prstGeom prst="rect">
            <a:avLst/>
          </a:prstGeom>
        </p:spPr>
      </p:pic>
      <p:pic>
        <p:nvPicPr>
          <p:cNvPr id="9" name="Image 8" descr="personnes-adrar-coul_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14888" y="111271"/>
            <a:ext cx="346861" cy="352500"/>
          </a:xfrm>
          <a:prstGeom prst="rect">
            <a:avLst/>
          </a:prstGeom>
        </p:spPr>
      </p:pic>
      <p:pic>
        <p:nvPicPr>
          <p:cNvPr id="10" name="Image 9" descr="bien plu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47907" y="126966"/>
            <a:ext cx="1289328" cy="364658"/>
          </a:xfrm>
          <a:prstGeom prst="rect">
            <a:avLst/>
          </a:prstGeom>
        </p:spPr>
      </p:pic>
      <p:pic>
        <p:nvPicPr>
          <p:cNvPr id="11" name="Image 10" descr="personnes-adrar-coul_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23393" y="58452"/>
            <a:ext cx="510617" cy="506565"/>
          </a:xfrm>
          <a:prstGeom prst="rect">
            <a:avLst/>
          </a:prstGeom>
        </p:spPr>
      </p:pic>
      <p:pic>
        <p:nvPicPr>
          <p:cNvPr id="12" name="Image 11" descr="Photo 28-01-2016 21 53 09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6"/>
          <a:stretch/>
        </p:blipFill>
        <p:spPr>
          <a:xfrm>
            <a:off x="8012911" y="101240"/>
            <a:ext cx="393302" cy="47433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96" y="58452"/>
            <a:ext cx="1403187" cy="54724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966" y="82794"/>
            <a:ext cx="1742629" cy="49856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9598" y="-30941"/>
            <a:ext cx="12211597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6" name="Groupe 15"/>
          <p:cNvGrpSpPr/>
          <p:nvPr/>
        </p:nvGrpSpPr>
        <p:grpSpPr>
          <a:xfrm>
            <a:off x="-19598" y="-94478"/>
            <a:ext cx="12211597" cy="746449"/>
            <a:chOff x="-19598" y="-94478"/>
            <a:chExt cx="12211597" cy="746449"/>
          </a:xfrm>
        </p:grpSpPr>
        <p:sp>
          <p:nvSpPr>
            <p:cNvPr id="17" name="Rectangle 16"/>
            <p:cNvSpPr/>
            <p:nvPr/>
          </p:nvSpPr>
          <p:spPr>
            <a:xfrm>
              <a:off x="-19598" y="-30941"/>
              <a:ext cx="12211597" cy="644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8" name="Image 17" descr="bien plus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9373" y="183552"/>
              <a:ext cx="1289328" cy="364658"/>
            </a:xfrm>
            <a:prstGeom prst="rect">
              <a:avLst/>
            </a:prstGeom>
          </p:spPr>
        </p:pic>
        <p:pic>
          <p:nvPicPr>
            <p:cNvPr id="19" name="Image 18" descr="personnes-adrar-coul_1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76806" y="50870"/>
              <a:ext cx="510617" cy="506565"/>
            </a:xfrm>
            <a:prstGeom prst="rect">
              <a:avLst/>
            </a:prstGeom>
          </p:spPr>
        </p:pic>
        <p:pic>
          <p:nvPicPr>
            <p:cNvPr id="20" name="Image 19" descr="personnes-adrar-coul_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8713" y="183553"/>
              <a:ext cx="346861" cy="352500"/>
            </a:xfrm>
            <a:prstGeom prst="rect">
              <a:avLst/>
            </a:prstGeom>
          </p:spPr>
        </p:pic>
        <p:pic>
          <p:nvPicPr>
            <p:cNvPr id="21" name="Image 20" descr="LOGO ADRAR 300dpi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82" y="6345"/>
              <a:ext cx="432261" cy="5748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Image 21" descr="LOGO-ERN-GEN2017-1.png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245"/>
            <a:stretch/>
          </p:blipFill>
          <p:spPr>
            <a:xfrm>
              <a:off x="6744921" y="-32723"/>
              <a:ext cx="2275425" cy="669355"/>
            </a:xfrm>
            <a:prstGeom prst="rect">
              <a:avLst/>
            </a:prstGeom>
          </p:spPr>
        </p:pic>
        <p:pic>
          <p:nvPicPr>
            <p:cNvPr id="23" name="Image 22" descr="redim-06.pn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400" b="26267"/>
            <a:stretch/>
          </p:blipFill>
          <p:spPr>
            <a:xfrm>
              <a:off x="10775894" y="-14434"/>
              <a:ext cx="1369060" cy="620641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02" t="22888" r="16244" b="27236"/>
            <a:stretch/>
          </p:blipFill>
          <p:spPr>
            <a:xfrm>
              <a:off x="9011015" y="-94478"/>
              <a:ext cx="1502229" cy="746449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63" b="24898"/>
            <a:stretch/>
          </p:blipFill>
          <p:spPr>
            <a:xfrm>
              <a:off x="699170" y="38062"/>
              <a:ext cx="2612643" cy="537329"/>
            </a:xfrm>
            <a:prstGeom prst="rect">
              <a:avLst/>
            </a:prstGeom>
          </p:spPr>
        </p:pic>
      </p:grpSp>
      <p:pic>
        <p:nvPicPr>
          <p:cNvPr id="6146" name="Picture 2">
            <a:extLst>
              <a:ext uri="{FF2B5EF4-FFF2-40B4-BE49-F238E27FC236}">
                <a16:creationId xmlns:a16="http://schemas.microsoft.com/office/drawing/2014/main" id="{45379F2C-ADF0-412D-B6CA-CB45A3DC9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3152" y="6129031"/>
            <a:ext cx="888500" cy="62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69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73BCA3-0527-421A-953E-C96AE40D9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016" y="1603040"/>
            <a:ext cx="10233800" cy="474963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sz="2400" dirty="0">
                <a:solidFill>
                  <a:schemeClr val="tx1"/>
                </a:solidFill>
              </a:rPr>
              <a:t>Quand publier ?</a:t>
            </a:r>
          </a:p>
          <a:p>
            <a:endParaRPr lang="fr-FR" sz="24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0" y="728969"/>
            <a:ext cx="1219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Réseaux sociaux: YouTube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86" y="11927"/>
            <a:ext cx="12192000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 descr="LOGO ADRAR 300dpi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815" y="46931"/>
            <a:ext cx="432261" cy="57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6" y="116618"/>
            <a:ext cx="2346531" cy="435439"/>
          </a:xfrm>
          <a:prstGeom prst="rect">
            <a:avLst/>
          </a:prstGeom>
        </p:spPr>
      </p:pic>
      <p:pic>
        <p:nvPicPr>
          <p:cNvPr id="9" name="Image 8" descr="personnes-adrar-coul_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14888" y="111271"/>
            <a:ext cx="346861" cy="352500"/>
          </a:xfrm>
          <a:prstGeom prst="rect">
            <a:avLst/>
          </a:prstGeom>
        </p:spPr>
      </p:pic>
      <p:pic>
        <p:nvPicPr>
          <p:cNvPr id="10" name="Image 9" descr="bien plu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47907" y="126966"/>
            <a:ext cx="1289328" cy="364658"/>
          </a:xfrm>
          <a:prstGeom prst="rect">
            <a:avLst/>
          </a:prstGeom>
        </p:spPr>
      </p:pic>
      <p:pic>
        <p:nvPicPr>
          <p:cNvPr id="11" name="Image 10" descr="personnes-adrar-coul_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23393" y="58452"/>
            <a:ext cx="510617" cy="506565"/>
          </a:xfrm>
          <a:prstGeom prst="rect">
            <a:avLst/>
          </a:prstGeom>
        </p:spPr>
      </p:pic>
      <p:pic>
        <p:nvPicPr>
          <p:cNvPr id="12" name="Image 11" descr="Photo 28-01-2016 21 53 09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6"/>
          <a:stretch/>
        </p:blipFill>
        <p:spPr>
          <a:xfrm>
            <a:off x="8012911" y="101240"/>
            <a:ext cx="393302" cy="47433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96" y="58452"/>
            <a:ext cx="1403187" cy="54724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966" y="82794"/>
            <a:ext cx="1742629" cy="49856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9598" y="-30941"/>
            <a:ext cx="12211597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6" name="Groupe 15"/>
          <p:cNvGrpSpPr/>
          <p:nvPr/>
        </p:nvGrpSpPr>
        <p:grpSpPr>
          <a:xfrm>
            <a:off x="-19598" y="-94478"/>
            <a:ext cx="12211597" cy="746449"/>
            <a:chOff x="-19598" y="-94478"/>
            <a:chExt cx="12211597" cy="746449"/>
          </a:xfrm>
        </p:grpSpPr>
        <p:sp>
          <p:nvSpPr>
            <p:cNvPr id="17" name="Rectangle 16"/>
            <p:cNvSpPr/>
            <p:nvPr/>
          </p:nvSpPr>
          <p:spPr>
            <a:xfrm>
              <a:off x="-19598" y="-30941"/>
              <a:ext cx="12211597" cy="644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8" name="Image 17" descr="bien plus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9373" y="183552"/>
              <a:ext cx="1289328" cy="364658"/>
            </a:xfrm>
            <a:prstGeom prst="rect">
              <a:avLst/>
            </a:prstGeom>
          </p:spPr>
        </p:pic>
        <p:pic>
          <p:nvPicPr>
            <p:cNvPr id="19" name="Image 18" descr="personnes-adrar-coul_1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76806" y="50870"/>
              <a:ext cx="510617" cy="506565"/>
            </a:xfrm>
            <a:prstGeom prst="rect">
              <a:avLst/>
            </a:prstGeom>
          </p:spPr>
        </p:pic>
        <p:pic>
          <p:nvPicPr>
            <p:cNvPr id="20" name="Image 19" descr="personnes-adrar-coul_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8713" y="183553"/>
              <a:ext cx="346861" cy="352500"/>
            </a:xfrm>
            <a:prstGeom prst="rect">
              <a:avLst/>
            </a:prstGeom>
          </p:spPr>
        </p:pic>
        <p:pic>
          <p:nvPicPr>
            <p:cNvPr id="21" name="Image 20" descr="LOGO ADRAR 300dpi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82" y="6345"/>
              <a:ext cx="432261" cy="5748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Image 21" descr="LOGO-ERN-GEN2017-1.png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245"/>
            <a:stretch/>
          </p:blipFill>
          <p:spPr>
            <a:xfrm>
              <a:off x="6744921" y="-32723"/>
              <a:ext cx="2275425" cy="669355"/>
            </a:xfrm>
            <a:prstGeom prst="rect">
              <a:avLst/>
            </a:prstGeom>
          </p:spPr>
        </p:pic>
        <p:pic>
          <p:nvPicPr>
            <p:cNvPr id="23" name="Image 22" descr="redim-06.pn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400" b="26267"/>
            <a:stretch/>
          </p:blipFill>
          <p:spPr>
            <a:xfrm>
              <a:off x="10775894" y="-14434"/>
              <a:ext cx="1369060" cy="620641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02" t="22888" r="16244" b="27236"/>
            <a:stretch/>
          </p:blipFill>
          <p:spPr>
            <a:xfrm>
              <a:off x="9011015" y="-94478"/>
              <a:ext cx="1502229" cy="746449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63" b="24898"/>
            <a:stretch/>
          </p:blipFill>
          <p:spPr>
            <a:xfrm>
              <a:off x="699170" y="38062"/>
              <a:ext cx="2612643" cy="537329"/>
            </a:xfrm>
            <a:prstGeom prst="rect">
              <a:avLst/>
            </a:prstGeom>
          </p:spPr>
        </p:pic>
      </p:grpSp>
      <p:pic>
        <p:nvPicPr>
          <p:cNvPr id="6146" name="Picture 2">
            <a:extLst>
              <a:ext uri="{FF2B5EF4-FFF2-40B4-BE49-F238E27FC236}">
                <a16:creationId xmlns:a16="http://schemas.microsoft.com/office/drawing/2014/main" id="{45379F2C-ADF0-412D-B6CA-CB45A3DC9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3152" y="6129031"/>
            <a:ext cx="888500" cy="62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Les meilleurs moments pour publier sur YouTube">
            <a:extLst>
              <a:ext uri="{FF2B5EF4-FFF2-40B4-BE49-F238E27FC236}">
                <a16:creationId xmlns:a16="http://schemas.microsoft.com/office/drawing/2014/main" id="{302AFBAD-78A0-4CD2-982B-49B796EAB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535" y="2396010"/>
            <a:ext cx="7391400" cy="415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183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73BCA3-0527-421A-953E-C96AE40D9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016" y="1603040"/>
            <a:ext cx="10233800" cy="4749633"/>
          </a:xfrm>
        </p:spPr>
        <p:txBody>
          <a:bodyPr anchor="t">
            <a:normAutofit fontScale="92500" lnSpcReduction="20000"/>
          </a:bodyPr>
          <a:lstStyle/>
          <a:p>
            <a:pPr marL="0" indent="0">
              <a:buNone/>
            </a:pPr>
            <a:r>
              <a:rPr lang="fr-FR" sz="2400" dirty="0">
                <a:solidFill>
                  <a:schemeClr val="tx1"/>
                </a:solidFill>
              </a:rPr>
              <a:t>Objectif:</a:t>
            </a: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Créer une communauté</a:t>
            </a: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Gagner en notoriété</a:t>
            </a: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Valoriser un nom et/ou une marque</a:t>
            </a: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Générer du trafic</a:t>
            </a:r>
          </a:p>
          <a:p>
            <a:pPr lvl="1"/>
            <a:endParaRPr lang="fr-FR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fr-FR" sz="2400" dirty="0">
                <a:solidFill>
                  <a:schemeClr val="tx1"/>
                </a:solidFill>
              </a:rPr>
              <a:t>Conseils:</a:t>
            </a: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Faire des vidéos de manière récurrente</a:t>
            </a: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Faire dans la qualité, bon son, bonne image</a:t>
            </a: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Faire des vidéos simples et authentiques, jouer la franchise avec le publique</a:t>
            </a: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Se construire une image et des codes</a:t>
            </a:r>
          </a:p>
          <a:p>
            <a:endParaRPr lang="fr-FR" sz="24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0" y="728969"/>
            <a:ext cx="1219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Réseaux sociaux: YouTube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86" y="11927"/>
            <a:ext cx="12192000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 descr="LOGO ADRAR 300dpi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815" y="46931"/>
            <a:ext cx="432261" cy="57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6" y="116618"/>
            <a:ext cx="2346531" cy="435439"/>
          </a:xfrm>
          <a:prstGeom prst="rect">
            <a:avLst/>
          </a:prstGeom>
        </p:spPr>
      </p:pic>
      <p:pic>
        <p:nvPicPr>
          <p:cNvPr id="9" name="Image 8" descr="personnes-adrar-coul_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14888" y="111271"/>
            <a:ext cx="346861" cy="352500"/>
          </a:xfrm>
          <a:prstGeom prst="rect">
            <a:avLst/>
          </a:prstGeom>
        </p:spPr>
      </p:pic>
      <p:pic>
        <p:nvPicPr>
          <p:cNvPr id="10" name="Image 9" descr="bien plu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47907" y="126966"/>
            <a:ext cx="1289328" cy="364658"/>
          </a:xfrm>
          <a:prstGeom prst="rect">
            <a:avLst/>
          </a:prstGeom>
        </p:spPr>
      </p:pic>
      <p:pic>
        <p:nvPicPr>
          <p:cNvPr id="11" name="Image 10" descr="personnes-adrar-coul_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23393" y="58452"/>
            <a:ext cx="510617" cy="506565"/>
          </a:xfrm>
          <a:prstGeom prst="rect">
            <a:avLst/>
          </a:prstGeom>
        </p:spPr>
      </p:pic>
      <p:pic>
        <p:nvPicPr>
          <p:cNvPr id="12" name="Image 11" descr="Photo 28-01-2016 21 53 09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6"/>
          <a:stretch/>
        </p:blipFill>
        <p:spPr>
          <a:xfrm>
            <a:off x="8012911" y="101240"/>
            <a:ext cx="393302" cy="47433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96" y="58452"/>
            <a:ext cx="1403187" cy="54724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966" y="82794"/>
            <a:ext cx="1742629" cy="49856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9598" y="-30941"/>
            <a:ext cx="12211597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6" name="Groupe 15"/>
          <p:cNvGrpSpPr/>
          <p:nvPr/>
        </p:nvGrpSpPr>
        <p:grpSpPr>
          <a:xfrm>
            <a:off x="-19598" y="-94478"/>
            <a:ext cx="12211597" cy="746449"/>
            <a:chOff x="-19598" y="-94478"/>
            <a:chExt cx="12211597" cy="746449"/>
          </a:xfrm>
        </p:grpSpPr>
        <p:sp>
          <p:nvSpPr>
            <p:cNvPr id="17" name="Rectangle 16"/>
            <p:cNvSpPr/>
            <p:nvPr/>
          </p:nvSpPr>
          <p:spPr>
            <a:xfrm>
              <a:off x="-19598" y="-30941"/>
              <a:ext cx="12211597" cy="644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8" name="Image 17" descr="bien plus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9373" y="183552"/>
              <a:ext cx="1289328" cy="364658"/>
            </a:xfrm>
            <a:prstGeom prst="rect">
              <a:avLst/>
            </a:prstGeom>
          </p:spPr>
        </p:pic>
        <p:pic>
          <p:nvPicPr>
            <p:cNvPr id="19" name="Image 18" descr="personnes-adrar-coul_1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76806" y="50870"/>
              <a:ext cx="510617" cy="506565"/>
            </a:xfrm>
            <a:prstGeom prst="rect">
              <a:avLst/>
            </a:prstGeom>
          </p:spPr>
        </p:pic>
        <p:pic>
          <p:nvPicPr>
            <p:cNvPr id="20" name="Image 19" descr="personnes-adrar-coul_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8713" y="183553"/>
              <a:ext cx="346861" cy="352500"/>
            </a:xfrm>
            <a:prstGeom prst="rect">
              <a:avLst/>
            </a:prstGeom>
          </p:spPr>
        </p:pic>
        <p:pic>
          <p:nvPicPr>
            <p:cNvPr id="21" name="Image 20" descr="LOGO ADRAR 300dpi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82" y="6345"/>
              <a:ext cx="432261" cy="5748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Image 21" descr="LOGO-ERN-GEN2017-1.png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245"/>
            <a:stretch/>
          </p:blipFill>
          <p:spPr>
            <a:xfrm>
              <a:off x="6744921" y="-32723"/>
              <a:ext cx="2275425" cy="669355"/>
            </a:xfrm>
            <a:prstGeom prst="rect">
              <a:avLst/>
            </a:prstGeom>
          </p:spPr>
        </p:pic>
        <p:pic>
          <p:nvPicPr>
            <p:cNvPr id="23" name="Image 22" descr="redim-06.pn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400" b="26267"/>
            <a:stretch/>
          </p:blipFill>
          <p:spPr>
            <a:xfrm>
              <a:off x="10775894" y="-14434"/>
              <a:ext cx="1369060" cy="620641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02" t="22888" r="16244" b="27236"/>
            <a:stretch/>
          </p:blipFill>
          <p:spPr>
            <a:xfrm>
              <a:off x="9011015" y="-94478"/>
              <a:ext cx="1502229" cy="746449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63" b="24898"/>
            <a:stretch/>
          </p:blipFill>
          <p:spPr>
            <a:xfrm>
              <a:off x="699170" y="38062"/>
              <a:ext cx="2612643" cy="537329"/>
            </a:xfrm>
            <a:prstGeom prst="rect">
              <a:avLst/>
            </a:prstGeom>
          </p:spPr>
        </p:pic>
      </p:grpSp>
      <p:pic>
        <p:nvPicPr>
          <p:cNvPr id="6146" name="Picture 2">
            <a:extLst>
              <a:ext uri="{FF2B5EF4-FFF2-40B4-BE49-F238E27FC236}">
                <a16:creationId xmlns:a16="http://schemas.microsoft.com/office/drawing/2014/main" id="{45379F2C-ADF0-412D-B6CA-CB45A3DC9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3152" y="6129031"/>
            <a:ext cx="888500" cy="62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30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0" y="728969"/>
            <a:ext cx="1219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Réseaux sociaux: Facebook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86" y="11927"/>
            <a:ext cx="12192000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 descr="LOGO ADRAR 300dpi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815" y="46931"/>
            <a:ext cx="432261" cy="57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6" y="116618"/>
            <a:ext cx="2346531" cy="435439"/>
          </a:xfrm>
          <a:prstGeom prst="rect">
            <a:avLst/>
          </a:prstGeom>
        </p:spPr>
      </p:pic>
      <p:pic>
        <p:nvPicPr>
          <p:cNvPr id="9" name="Image 8" descr="personnes-adrar-coul_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14888" y="111271"/>
            <a:ext cx="346861" cy="352500"/>
          </a:xfrm>
          <a:prstGeom prst="rect">
            <a:avLst/>
          </a:prstGeom>
        </p:spPr>
      </p:pic>
      <p:pic>
        <p:nvPicPr>
          <p:cNvPr id="10" name="Image 9" descr="bien plu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47907" y="126966"/>
            <a:ext cx="1289328" cy="364658"/>
          </a:xfrm>
          <a:prstGeom prst="rect">
            <a:avLst/>
          </a:prstGeom>
        </p:spPr>
      </p:pic>
      <p:pic>
        <p:nvPicPr>
          <p:cNvPr id="11" name="Image 10" descr="personnes-adrar-coul_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23393" y="58452"/>
            <a:ext cx="510617" cy="506565"/>
          </a:xfrm>
          <a:prstGeom prst="rect">
            <a:avLst/>
          </a:prstGeom>
        </p:spPr>
      </p:pic>
      <p:pic>
        <p:nvPicPr>
          <p:cNvPr id="12" name="Image 11" descr="Photo 28-01-2016 21 53 09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6"/>
          <a:stretch/>
        </p:blipFill>
        <p:spPr>
          <a:xfrm>
            <a:off x="8012911" y="101240"/>
            <a:ext cx="393302" cy="47433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96" y="58452"/>
            <a:ext cx="1403187" cy="54724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966" y="82794"/>
            <a:ext cx="1742629" cy="49856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9598" y="-30941"/>
            <a:ext cx="12211597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6" name="Groupe 15"/>
          <p:cNvGrpSpPr/>
          <p:nvPr/>
        </p:nvGrpSpPr>
        <p:grpSpPr>
          <a:xfrm>
            <a:off x="-19598" y="-94478"/>
            <a:ext cx="12211597" cy="746449"/>
            <a:chOff x="-19598" y="-94478"/>
            <a:chExt cx="12211597" cy="746449"/>
          </a:xfrm>
        </p:grpSpPr>
        <p:sp>
          <p:nvSpPr>
            <p:cNvPr id="17" name="Rectangle 16"/>
            <p:cNvSpPr/>
            <p:nvPr/>
          </p:nvSpPr>
          <p:spPr>
            <a:xfrm>
              <a:off x="-19598" y="-30941"/>
              <a:ext cx="12211597" cy="644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8" name="Image 17" descr="bien plus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9373" y="183552"/>
              <a:ext cx="1289328" cy="364658"/>
            </a:xfrm>
            <a:prstGeom prst="rect">
              <a:avLst/>
            </a:prstGeom>
          </p:spPr>
        </p:pic>
        <p:pic>
          <p:nvPicPr>
            <p:cNvPr id="19" name="Image 18" descr="personnes-adrar-coul_1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76806" y="50870"/>
              <a:ext cx="510617" cy="506565"/>
            </a:xfrm>
            <a:prstGeom prst="rect">
              <a:avLst/>
            </a:prstGeom>
          </p:spPr>
        </p:pic>
        <p:pic>
          <p:nvPicPr>
            <p:cNvPr id="20" name="Image 19" descr="personnes-adrar-coul_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8713" y="183553"/>
              <a:ext cx="346861" cy="352500"/>
            </a:xfrm>
            <a:prstGeom prst="rect">
              <a:avLst/>
            </a:prstGeom>
          </p:spPr>
        </p:pic>
        <p:pic>
          <p:nvPicPr>
            <p:cNvPr id="21" name="Image 20" descr="LOGO ADRAR 300dpi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82" y="6345"/>
              <a:ext cx="432261" cy="5748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Image 21" descr="LOGO-ERN-GEN2017-1.png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245"/>
            <a:stretch/>
          </p:blipFill>
          <p:spPr>
            <a:xfrm>
              <a:off x="6744921" y="-32723"/>
              <a:ext cx="2275425" cy="669355"/>
            </a:xfrm>
            <a:prstGeom prst="rect">
              <a:avLst/>
            </a:prstGeom>
          </p:spPr>
        </p:pic>
        <p:pic>
          <p:nvPicPr>
            <p:cNvPr id="23" name="Image 22" descr="redim-06.pn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400" b="26267"/>
            <a:stretch/>
          </p:blipFill>
          <p:spPr>
            <a:xfrm>
              <a:off x="10775894" y="-14434"/>
              <a:ext cx="1369060" cy="620641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02" t="22888" r="16244" b="27236"/>
            <a:stretch/>
          </p:blipFill>
          <p:spPr>
            <a:xfrm>
              <a:off x="9011015" y="-94478"/>
              <a:ext cx="1502229" cy="746449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63" b="24898"/>
            <a:stretch/>
          </p:blipFill>
          <p:spPr>
            <a:xfrm>
              <a:off x="699170" y="38062"/>
              <a:ext cx="2612643" cy="537329"/>
            </a:xfrm>
            <a:prstGeom prst="rect">
              <a:avLst/>
            </a:prstGeom>
          </p:spPr>
        </p:pic>
      </p:grpSp>
      <p:pic>
        <p:nvPicPr>
          <p:cNvPr id="8196" name="Picture 4">
            <a:extLst>
              <a:ext uri="{FF2B5EF4-FFF2-40B4-BE49-F238E27FC236}">
                <a16:creationId xmlns:a16="http://schemas.microsoft.com/office/drawing/2014/main" id="{1F022559-B1EE-4634-8EED-9E4FF724B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478" y="2791327"/>
            <a:ext cx="6847890" cy="257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969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73BCA3-0527-421A-953E-C96AE40D9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016" y="1603040"/>
            <a:ext cx="10233800" cy="4749633"/>
          </a:xfrm>
        </p:spPr>
        <p:txBody>
          <a:bodyPr anchor="t">
            <a:normAutofit fontScale="77500" lnSpcReduction="20000"/>
          </a:bodyPr>
          <a:lstStyle/>
          <a:p>
            <a:pPr marL="0" indent="0">
              <a:buNone/>
            </a:pPr>
            <a:r>
              <a:rPr lang="fr-FR" sz="2400" dirty="0">
                <a:solidFill>
                  <a:schemeClr val="tx1"/>
                </a:solidFill>
              </a:rPr>
              <a:t>Réseau social général</a:t>
            </a:r>
          </a:p>
          <a:p>
            <a:pPr marL="0" indent="0">
              <a:buNone/>
            </a:pPr>
            <a:endParaRPr lang="fr-FR" sz="2400" dirty="0">
              <a:solidFill>
                <a:schemeClr val="tx1"/>
              </a:solidFill>
            </a:endParaRP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Fondé en 2004 par Mark Zuckerberg</a:t>
            </a:r>
          </a:p>
          <a:p>
            <a:pPr lvl="1"/>
            <a:endParaRPr lang="fr-FR" sz="2200" dirty="0">
              <a:solidFill>
                <a:schemeClr val="tx1"/>
              </a:solidFill>
            </a:endParaRP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En octobre 2018, Facebook indique 2,27 milliards d’utilisateurs actifs par mois dans le monde et 1,49 milliard d’utilisateurs actifs par jour</a:t>
            </a:r>
          </a:p>
          <a:p>
            <a:pPr lvl="1"/>
            <a:endParaRPr lang="fr-FR" sz="2200" dirty="0">
              <a:solidFill>
                <a:schemeClr val="tx1"/>
              </a:solidFill>
            </a:endParaRP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Fin 2019, Facebook a franchi la barre des 37 millions d'utilisateurs en France</a:t>
            </a:r>
          </a:p>
          <a:p>
            <a:pPr lvl="1"/>
            <a:endParaRPr lang="fr-FR" sz="2200" dirty="0">
              <a:solidFill>
                <a:schemeClr val="tx1"/>
              </a:solidFill>
            </a:endParaRP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Il est le réseau le plus populaire, même si légèrement en déclin auprès des plus jeunes</a:t>
            </a:r>
          </a:p>
          <a:p>
            <a:pPr lvl="1"/>
            <a:endParaRPr lang="fr-FR" sz="2200" dirty="0">
              <a:solidFill>
                <a:schemeClr val="tx1"/>
              </a:solidFill>
            </a:endParaRP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Il est le seul où vous pourrez retrouver presque n’importe qui, amis, famille, collègue</a:t>
            </a:r>
          </a:p>
          <a:p>
            <a:pPr lvl="1"/>
            <a:endParaRPr lang="fr-FR" sz="2200" dirty="0">
              <a:solidFill>
                <a:schemeClr val="tx1"/>
              </a:solidFill>
            </a:endParaRP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Très utilisé pour la publicité, via « </a:t>
            </a:r>
            <a:r>
              <a:rPr lang="fr-FR" sz="2200" dirty="0" err="1">
                <a:solidFill>
                  <a:schemeClr val="tx1"/>
                </a:solidFill>
              </a:rPr>
              <a:t>facebook</a:t>
            </a:r>
            <a:r>
              <a:rPr lang="fr-FR" sz="2200" dirty="0">
                <a:solidFill>
                  <a:schemeClr val="tx1"/>
                </a:solidFill>
              </a:rPr>
              <a:t> ADS »</a:t>
            </a:r>
          </a:p>
          <a:p>
            <a:endParaRPr lang="fr-FR" sz="24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0" y="728969"/>
            <a:ext cx="1219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Réseaux sociaux: Facebook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86" y="11927"/>
            <a:ext cx="12192000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 descr="LOGO ADRAR 300dpi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815" y="46931"/>
            <a:ext cx="432261" cy="57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6" y="116618"/>
            <a:ext cx="2346531" cy="435439"/>
          </a:xfrm>
          <a:prstGeom prst="rect">
            <a:avLst/>
          </a:prstGeom>
        </p:spPr>
      </p:pic>
      <p:pic>
        <p:nvPicPr>
          <p:cNvPr id="9" name="Image 8" descr="personnes-adrar-coul_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14888" y="111271"/>
            <a:ext cx="346861" cy="352500"/>
          </a:xfrm>
          <a:prstGeom prst="rect">
            <a:avLst/>
          </a:prstGeom>
        </p:spPr>
      </p:pic>
      <p:pic>
        <p:nvPicPr>
          <p:cNvPr id="10" name="Image 9" descr="bien plu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47907" y="126966"/>
            <a:ext cx="1289328" cy="364658"/>
          </a:xfrm>
          <a:prstGeom prst="rect">
            <a:avLst/>
          </a:prstGeom>
        </p:spPr>
      </p:pic>
      <p:pic>
        <p:nvPicPr>
          <p:cNvPr id="11" name="Image 10" descr="personnes-adrar-coul_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23393" y="58452"/>
            <a:ext cx="510617" cy="506565"/>
          </a:xfrm>
          <a:prstGeom prst="rect">
            <a:avLst/>
          </a:prstGeom>
        </p:spPr>
      </p:pic>
      <p:pic>
        <p:nvPicPr>
          <p:cNvPr id="12" name="Image 11" descr="Photo 28-01-2016 21 53 09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6"/>
          <a:stretch/>
        </p:blipFill>
        <p:spPr>
          <a:xfrm>
            <a:off x="8012911" y="101240"/>
            <a:ext cx="393302" cy="47433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96" y="58452"/>
            <a:ext cx="1403187" cy="54724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966" y="82794"/>
            <a:ext cx="1742629" cy="49856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9598" y="-30941"/>
            <a:ext cx="12211597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6" name="Groupe 15"/>
          <p:cNvGrpSpPr/>
          <p:nvPr/>
        </p:nvGrpSpPr>
        <p:grpSpPr>
          <a:xfrm>
            <a:off x="-19598" y="-94478"/>
            <a:ext cx="12211597" cy="746449"/>
            <a:chOff x="-19598" y="-94478"/>
            <a:chExt cx="12211597" cy="746449"/>
          </a:xfrm>
        </p:grpSpPr>
        <p:sp>
          <p:nvSpPr>
            <p:cNvPr id="17" name="Rectangle 16"/>
            <p:cNvSpPr/>
            <p:nvPr/>
          </p:nvSpPr>
          <p:spPr>
            <a:xfrm>
              <a:off x="-19598" y="-30941"/>
              <a:ext cx="12211597" cy="644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8" name="Image 17" descr="bien plus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9373" y="183552"/>
              <a:ext cx="1289328" cy="364658"/>
            </a:xfrm>
            <a:prstGeom prst="rect">
              <a:avLst/>
            </a:prstGeom>
          </p:spPr>
        </p:pic>
        <p:pic>
          <p:nvPicPr>
            <p:cNvPr id="19" name="Image 18" descr="personnes-adrar-coul_1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76806" y="50870"/>
              <a:ext cx="510617" cy="506565"/>
            </a:xfrm>
            <a:prstGeom prst="rect">
              <a:avLst/>
            </a:prstGeom>
          </p:spPr>
        </p:pic>
        <p:pic>
          <p:nvPicPr>
            <p:cNvPr id="20" name="Image 19" descr="personnes-adrar-coul_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8713" y="183553"/>
              <a:ext cx="346861" cy="352500"/>
            </a:xfrm>
            <a:prstGeom prst="rect">
              <a:avLst/>
            </a:prstGeom>
          </p:spPr>
        </p:pic>
        <p:pic>
          <p:nvPicPr>
            <p:cNvPr id="21" name="Image 20" descr="LOGO ADRAR 300dpi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82" y="6345"/>
              <a:ext cx="432261" cy="5748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Image 21" descr="LOGO-ERN-GEN2017-1.png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245"/>
            <a:stretch/>
          </p:blipFill>
          <p:spPr>
            <a:xfrm>
              <a:off x="6744921" y="-32723"/>
              <a:ext cx="2275425" cy="669355"/>
            </a:xfrm>
            <a:prstGeom prst="rect">
              <a:avLst/>
            </a:prstGeom>
          </p:spPr>
        </p:pic>
        <p:pic>
          <p:nvPicPr>
            <p:cNvPr id="23" name="Image 22" descr="redim-06.pn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400" b="26267"/>
            <a:stretch/>
          </p:blipFill>
          <p:spPr>
            <a:xfrm>
              <a:off x="10775894" y="-14434"/>
              <a:ext cx="1369060" cy="620641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02" t="22888" r="16244" b="27236"/>
            <a:stretch/>
          </p:blipFill>
          <p:spPr>
            <a:xfrm>
              <a:off x="9011015" y="-94478"/>
              <a:ext cx="1502229" cy="746449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63" b="24898"/>
            <a:stretch/>
          </p:blipFill>
          <p:spPr>
            <a:xfrm>
              <a:off x="699170" y="38062"/>
              <a:ext cx="2612643" cy="537329"/>
            </a:xfrm>
            <a:prstGeom prst="rect">
              <a:avLst/>
            </a:prstGeom>
          </p:spPr>
        </p:pic>
      </p:grpSp>
      <p:pic>
        <p:nvPicPr>
          <p:cNvPr id="9218" name="Picture 2" descr="Facebook - Connexion ou inscription">
            <a:extLst>
              <a:ext uri="{FF2B5EF4-FFF2-40B4-BE49-F238E27FC236}">
                <a16:creationId xmlns:a16="http://schemas.microsoft.com/office/drawing/2014/main" id="{7C89F056-3098-4FEC-A025-734CEC8FF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5621" y="5990252"/>
            <a:ext cx="724842" cy="72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57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73BCA3-0527-421A-953E-C96AE40D9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016" y="1603040"/>
            <a:ext cx="10233800" cy="474963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sz="2400" dirty="0">
                <a:solidFill>
                  <a:schemeClr val="tx1"/>
                </a:solidFill>
              </a:rPr>
              <a:t>Quand publier ?</a:t>
            </a:r>
          </a:p>
          <a:p>
            <a:endParaRPr lang="fr-FR" sz="24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0" y="728969"/>
            <a:ext cx="1219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Réseaux sociaux: Facebook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86" y="11927"/>
            <a:ext cx="12192000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 descr="LOGO ADRAR 300dpi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815" y="46931"/>
            <a:ext cx="432261" cy="57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6" y="116618"/>
            <a:ext cx="2346531" cy="435439"/>
          </a:xfrm>
          <a:prstGeom prst="rect">
            <a:avLst/>
          </a:prstGeom>
        </p:spPr>
      </p:pic>
      <p:pic>
        <p:nvPicPr>
          <p:cNvPr id="9" name="Image 8" descr="personnes-adrar-coul_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14888" y="111271"/>
            <a:ext cx="346861" cy="352500"/>
          </a:xfrm>
          <a:prstGeom prst="rect">
            <a:avLst/>
          </a:prstGeom>
        </p:spPr>
      </p:pic>
      <p:pic>
        <p:nvPicPr>
          <p:cNvPr id="10" name="Image 9" descr="bien plu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47907" y="126966"/>
            <a:ext cx="1289328" cy="364658"/>
          </a:xfrm>
          <a:prstGeom prst="rect">
            <a:avLst/>
          </a:prstGeom>
        </p:spPr>
      </p:pic>
      <p:pic>
        <p:nvPicPr>
          <p:cNvPr id="11" name="Image 10" descr="personnes-adrar-coul_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23393" y="58452"/>
            <a:ext cx="510617" cy="506565"/>
          </a:xfrm>
          <a:prstGeom prst="rect">
            <a:avLst/>
          </a:prstGeom>
        </p:spPr>
      </p:pic>
      <p:pic>
        <p:nvPicPr>
          <p:cNvPr id="12" name="Image 11" descr="Photo 28-01-2016 21 53 09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6"/>
          <a:stretch/>
        </p:blipFill>
        <p:spPr>
          <a:xfrm>
            <a:off x="8012911" y="101240"/>
            <a:ext cx="393302" cy="47433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96" y="58452"/>
            <a:ext cx="1403187" cy="54724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966" y="82794"/>
            <a:ext cx="1742629" cy="49856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9598" y="-30941"/>
            <a:ext cx="12211597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6" name="Groupe 15"/>
          <p:cNvGrpSpPr/>
          <p:nvPr/>
        </p:nvGrpSpPr>
        <p:grpSpPr>
          <a:xfrm>
            <a:off x="-19598" y="-94478"/>
            <a:ext cx="12211597" cy="746449"/>
            <a:chOff x="-19598" y="-94478"/>
            <a:chExt cx="12211597" cy="746449"/>
          </a:xfrm>
        </p:grpSpPr>
        <p:sp>
          <p:nvSpPr>
            <p:cNvPr id="17" name="Rectangle 16"/>
            <p:cNvSpPr/>
            <p:nvPr/>
          </p:nvSpPr>
          <p:spPr>
            <a:xfrm>
              <a:off x="-19598" y="-30941"/>
              <a:ext cx="12211597" cy="644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8" name="Image 17" descr="bien plus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9373" y="183552"/>
              <a:ext cx="1289328" cy="364658"/>
            </a:xfrm>
            <a:prstGeom prst="rect">
              <a:avLst/>
            </a:prstGeom>
          </p:spPr>
        </p:pic>
        <p:pic>
          <p:nvPicPr>
            <p:cNvPr id="19" name="Image 18" descr="personnes-adrar-coul_1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76806" y="50870"/>
              <a:ext cx="510617" cy="506565"/>
            </a:xfrm>
            <a:prstGeom prst="rect">
              <a:avLst/>
            </a:prstGeom>
          </p:spPr>
        </p:pic>
        <p:pic>
          <p:nvPicPr>
            <p:cNvPr id="20" name="Image 19" descr="personnes-adrar-coul_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8713" y="183553"/>
              <a:ext cx="346861" cy="352500"/>
            </a:xfrm>
            <a:prstGeom prst="rect">
              <a:avLst/>
            </a:prstGeom>
          </p:spPr>
        </p:pic>
        <p:pic>
          <p:nvPicPr>
            <p:cNvPr id="21" name="Image 20" descr="LOGO ADRAR 300dpi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82" y="6345"/>
              <a:ext cx="432261" cy="5748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Image 21" descr="LOGO-ERN-GEN2017-1.png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245"/>
            <a:stretch/>
          </p:blipFill>
          <p:spPr>
            <a:xfrm>
              <a:off x="6744921" y="-32723"/>
              <a:ext cx="2275425" cy="669355"/>
            </a:xfrm>
            <a:prstGeom prst="rect">
              <a:avLst/>
            </a:prstGeom>
          </p:spPr>
        </p:pic>
        <p:pic>
          <p:nvPicPr>
            <p:cNvPr id="23" name="Image 22" descr="redim-06.pn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400" b="26267"/>
            <a:stretch/>
          </p:blipFill>
          <p:spPr>
            <a:xfrm>
              <a:off x="10775894" y="-14434"/>
              <a:ext cx="1369060" cy="620641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02" t="22888" r="16244" b="27236"/>
            <a:stretch/>
          </p:blipFill>
          <p:spPr>
            <a:xfrm>
              <a:off x="9011015" y="-94478"/>
              <a:ext cx="1502229" cy="746449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63" b="24898"/>
            <a:stretch/>
          </p:blipFill>
          <p:spPr>
            <a:xfrm>
              <a:off x="699170" y="38062"/>
              <a:ext cx="2612643" cy="537329"/>
            </a:xfrm>
            <a:prstGeom prst="rect">
              <a:avLst/>
            </a:prstGeom>
          </p:spPr>
        </p:pic>
      </p:grpSp>
      <p:pic>
        <p:nvPicPr>
          <p:cNvPr id="27" name="Picture 2" descr="Facebook - Connexion ou inscription">
            <a:extLst>
              <a:ext uri="{FF2B5EF4-FFF2-40B4-BE49-F238E27FC236}">
                <a16:creationId xmlns:a16="http://schemas.microsoft.com/office/drawing/2014/main" id="{C9376781-B2F2-43C2-A5B1-BD904DC6D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5621" y="5990252"/>
            <a:ext cx="724842" cy="72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Les meilleurs moments pour publier sur Facebook">
            <a:extLst>
              <a:ext uri="{FF2B5EF4-FFF2-40B4-BE49-F238E27FC236}">
                <a16:creationId xmlns:a16="http://schemas.microsoft.com/office/drawing/2014/main" id="{91C59EE3-6619-4971-96BF-22DE8964C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534" y="2317805"/>
            <a:ext cx="7391401" cy="415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791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73BCA3-0527-421A-953E-C96AE40D9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722" y="1548898"/>
            <a:ext cx="5304862" cy="4749633"/>
          </a:xfrm>
        </p:spPr>
        <p:txBody>
          <a:bodyPr anchor="t">
            <a:normAutofit fontScale="85000" lnSpcReduction="10000"/>
          </a:bodyPr>
          <a:lstStyle/>
          <a:p>
            <a:pPr marL="0" indent="0">
              <a:buNone/>
            </a:pPr>
            <a:endParaRPr lang="fr-FR" sz="2400" dirty="0">
              <a:solidFill>
                <a:schemeClr val="tx1"/>
              </a:solidFill>
            </a:endParaRPr>
          </a:p>
          <a:p>
            <a:r>
              <a:rPr lang="fr-FR" sz="2400" dirty="0">
                <a:solidFill>
                  <a:schemeClr val="tx1"/>
                </a:solidFill>
              </a:rPr>
              <a:t>57% des utilisateurs sont des hommes (et donc, 43% sont des femmes)</a:t>
            </a:r>
          </a:p>
          <a:p>
            <a:endParaRPr lang="fr-FR" sz="2400" dirty="0">
              <a:solidFill>
                <a:schemeClr val="tx1"/>
              </a:solidFill>
            </a:endParaRPr>
          </a:p>
          <a:p>
            <a:r>
              <a:rPr lang="fr-FR" sz="2400" dirty="0">
                <a:solidFill>
                  <a:schemeClr val="tx1"/>
                </a:solidFill>
              </a:rPr>
              <a:t>32% de l'audience de Facebook est âgée de 25 à 34 ans, 25% est âgée de 18 à 24 ans et 26% est âgée de 35 à 54 ans.  36% des utilisateurs ont plus de 35 ans. </a:t>
            </a:r>
          </a:p>
          <a:p>
            <a:endParaRPr lang="fr-FR" sz="2400" dirty="0">
              <a:solidFill>
                <a:schemeClr val="tx1"/>
              </a:solidFill>
            </a:endParaRPr>
          </a:p>
          <a:p>
            <a:r>
              <a:rPr lang="fr-FR" sz="2400" dirty="0">
                <a:solidFill>
                  <a:schemeClr val="tx1"/>
                </a:solidFill>
              </a:rPr>
              <a:t>Les personnes de 25-34 ans sont les utilisateurs les plus présents sur le réseau (19% pour les hommes, 13% pour les femmes).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0" y="728969"/>
            <a:ext cx="1219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Réseaux sociaux: Facebook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86" y="11927"/>
            <a:ext cx="12192000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 descr="LOGO ADRAR 300dpi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815" y="46931"/>
            <a:ext cx="432261" cy="57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6" y="116618"/>
            <a:ext cx="2346531" cy="435439"/>
          </a:xfrm>
          <a:prstGeom prst="rect">
            <a:avLst/>
          </a:prstGeom>
        </p:spPr>
      </p:pic>
      <p:pic>
        <p:nvPicPr>
          <p:cNvPr id="9" name="Image 8" descr="personnes-adrar-coul_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14888" y="111271"/>
            <a:ext cx="346861" cy="352500"/>
          </a:xfrm>
          <a:prstGeom prst="rect">
            <a:avLst/>
          </a:prstGeom>
        </p:spPr>
      </p:pic>
      <p:pic>
        <p:nvPicPr>
          <p:cNvPr id="10" name="Image 9" descr="bien plu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47907" y="126966"/>
            <a:ext cx="1289328" cy="364658"/>
          </a:xfrm>
          <a:prstGeom prst="rect">
            <a:avLst/>
          </a:prstGeom>
        </p:spPr>
      </p:pic>
      <p:pic>
        <p:nvPicPr>
          <p:cNvPr id="11" name="Image 10" descr="personnes-adrar-coul_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23393" y="58452"/>
            <a:ext cx="510617" cy="506565"/>
          </a:xfrm>
          <a:prstGeom prst="rect">
            <a:avLst/>
          </a:prstGeom>
        </p:spPr>
      </p:pic>
      <p:pic>
        <p:nvPicPr>
          <p:cNvPr id="12" name="Image 11" descr="Photo 28-01-2016 21 53 09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6"/>
          <a:stretch/>
        </p:blipFill>
        <p:spPr>
          <a:xfrm>
            <a:off x="8012911" y="101240"/>
            <a:ext cx="393302" cy="47433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96" y="58452"/>
            <a:ext cx="1403187" cy="54724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966" y="82794"/>
            <a:ext cx="1742629" cy="49856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9598" y="-30941"/>
            <a:ext cx="12211597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6" name="Groupe 15"/>
          <p:cNvGrpSpPr/>
          <p:nvPr/>
        </p:nvGrpSpPr>
        <p:grpSpPr>
          <a:xfrm>
            <a:off x="-19598" y="-94478"/>
            <a:ext cx="12211597" cy="746449"/>
            <a:chOff x="-19598" y="-94478"/>
            <a:chExt cx="12211597" cy="746449"/>
          </a:xfrm>
        </p:grpSpPr>
        <p:sp>
          <p:nvSpPr>
            <p:cNvPr id="17" name="Rectangle 16"/>
            <p:cNvSpPr/>
            <p:nvPr/>
          </p:nvSpPr>
          <p:spPr>
            <a:xfrm>
              <a:off x="-19598" y="-30941"/>
              <a:ext cx="12211597" cy="644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8" name="Image 17" descr="bien plus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9373" y="183552"/>
              <a:ext cx="1289328" cy="364658"/>
            </a:xfrm>
            <a:prstGeom prst="rect">
              <a:avLst/>
            </a:prstGeom>
          </p:spPr>
        </p:pic>
        <p:pic>
          <p:nvPicPr>
            <p:cNvPr id="19" name="Image 18" descr="personnes-adrar-coul_1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76806" y="50870"/>
              <a:ext cx="510617" cy="506565"/>
            </a:xfrm>
            <a:prstGeom prst="rect">
              <a:avLst/>
            </a:prstGeom>
          </p:spPr>
        </p:pic>
        <p:pic>
          <p:nvPicPr>
            <p:cNvPr id="20" name="Image 19" descr="personnes-adrar-coul_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8713" y="183553"/>
              <a:ext cx="346861" cy="352500"/>
            </a:xfrm>
            <a:prstGeom prst="rect">
              <a:avLst/>
            </a:prstGeom>
          </p:spPr>
        </p:pic>
        <p:pic>
          <p:nvPicPr>
            <p:cNvPr id="21" name="Image 20" descr="LOGO ADRAR 300dpi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82" y="6345"/>
              <a:ext cx="432261" cy="5748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Image 21" descr="LOGO-ERN-GEN2017-1.png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245"/>
            <a:stretch/>
          </p:blipFill>
          <p:spPr>
            <a:xfrm>
              <a:off x="6744921" y="-32723"/>
              <a:ext cx="2275425" cy="669355"/>
            </a:xfrm>
            <a:prstGeom prst="rect">
              <a:avLst/>
            </a:prstGeom>
          </p:spPr>
        </p:pic>
        <p:pic>
          <p:nvPicPr>
            <p:cNvPr id="23" name="Image 22" descr="redim-06.pn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400" b="26267"/>
            <a:stretch/>
          </p:blipFill>
          <p:spPr>
            <a:xfrm>
              <a:off x="10775894" y="-14434"/>
              <a:ext cx="1369060" cy="620641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02" t="22888" r="16244" b="27236"/>
            <a:stretch/>
          </p:blipFill>
          <p:spPr>
            <a:xfrm>
              <a:off x="9011015" y="-94478"/>
              <a:ext cx="1502229" cy="746449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63" b="24898"/>
            <a:stretch/>
          </p:blipFill>
          <p:spPr>
            <a:xfrm>
              <a:off x="699170" y="38062"/>
              <a:ext cx="2612643" cy="537329"/>
            </a:xfrm>
            <a:prstGeom prst="rect">
              <a:avLst/>
            </a:prstGeom>
          </p:spPr>
        </p:pic>
      </p:grpSp>
      <p:pic>
        <p:nvPicPr>
          <p:cNvPr id="27" name="Picture 2" descr="Facebook - Connexion ou inscription">
            <a:extLst>
              <a:ext uri="{FF2B5EF4-FFF2-40B4-BE49-F238E27FC236}">
                <a16:creationId xmlns:a16="http://schemas.microsoft.com/office/drawing/2014/main" id="{F2547DE7-2BB6-4D25-8769-8A35C2E5E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5621" y="5990252"/>
            <a:ext cx="724842" cy="72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Répartition des utilisateurs actifs de Facebook dans le monde en janvier 2019, par âge et sexe">
            <a:extLst>
              <a:ext uri="{FF2B5EF4-FFF2-40B4-BE49-F238E27FC236}">
                <a16:creationId xmlns:a16="http://schemas.microsoft.com/office/drawing/2014/main" id="{CB9B2E2D-92E7-4456-B5D7-72DECD50F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423" y="1548898"/>
            <a:ext cx="5888912" cy="436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844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73BCA3-0527-421A-953E-C96AE40D9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016" y="1603040"/>
            <a:ext cx="10233800" cy="4749633"/>
          </a:xfrm>
        </p:spPr>
        <p:txBody>
          <a:bodyPr anchor="t">
            <a:normAutofit fontScale="92500" lnSpcReduction="20000"/>
          </a:bodyPr>
          <a:lstStyle/>
          <a:p>
            <a:pPr marL="0" indent="0">
              <a:buNone/>
            </a:pPr>
            <a:r>
              <a:rPr lang="fr-FR" sz="2400" dirty="0">
                <a:solidFill>
                  <a:schemeClr val="tx1"/>
                </a:solidFill>
              </a:rPr>
              <a:t>Objectif:</a:t>
            </a: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Créer une communauté</a:t>
            </a: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Relayer du contenu/des produits</a:t>
            </a: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Mettre en avant les infos de l’entreprise</a:t>
            </a: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Générer du trafic</a:t>
            </a: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Générer des achats</a:t>
            </a:r>
          </a:p>
          <a:p>
            <a:pPr lvl="1"/>
            <a:endParaRPr lang="fr-FR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fr-FR" sz="2400" dirty="0">
                <a:solidFill>
                  <a:schemeClr val="tx1"/>
                </a:solidFill>
              </a:rPr>
              <a:t>Conseils:</a:t>
            </a: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Publier des photos et des vidéos</a:t>
            </a: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Faire dans la qualité, pas la quantité</a:t>
            </a: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Faire gagner des prix (jeux concours)</a:t>
            </a: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Faire des jeux (sondage…)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0" y="728969"/>
            <a:ext cx="1219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Réseaux sociaux: Facebook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86" y="11927"/>
            <a:ext cx="12192000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 descr="LOGO ADRAR 300dpi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815" y="46931"/>
            <a:ext cx="432261" cy="57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6" y="116618"/>
            <a:ext cx="2346531" cy="435439"/>
          </a:xfrm>
          <a:prstGeom prst="rect">
            <a:avLst/>
          </a:prstGeom>
        </p:spPr>
      </p:pic>
      <p:pic>
        <p:nvPicPr>
          <p:cNvPr id="9" name="Image 8" descr="personnes-adrar-coul_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14888" y="111271"/>
            <a:ext cx="346861" cy="352500"/>
          </a:xfrm>
          <a:prstGeom prst="rect">
            <a:avLst/>
          </a:prstGeom>
        </p:spPr>
      </p:pic>
      <p:pic>
        <p:nvPicPr>
          <p:cNvPr id="10" name="Image 9" descr="bien plu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47907" y="126966"/>
            <a:ext cx="1289328" cy="364658"/>
          </a:xfrm>
          <a:prstGeom prst="rect">
            <a:avLst/>
          </a:prstGeom>
        </p:spPr>
      </p:pic>
      <p:pic>
        <p:nvPicPr>
          <p:cNvPr id="11" name="Image 10" descr="personnes-adrar-coul_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23393" y="58452"/>
            <a:ext cx="510617" cy="506565"/>
          </a:xfrm>
          <a:prstGeom prst="rect">
            <a:avLst/>
          </a:prstGeom>
        </p:spPr>
      </p:pic>
      <p:pic>
        <p:nvPicPr>
          <p:cNvPr id="12" name="Image 11" descr="Photo 28-01-2016 21 53 09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6"/>
          <a:stretch/>
        </p:blipFill>
        <p:spPr>
          <a:xfrm>
            <a:off x="8012911" y="101240"/>
            <a:ext cx="393302" cy="47433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96" y="58452"/>
            <a:ext cx="1403187" cy="54724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966" y="82794"/>
            <a:ext cx="1742629" cy="49856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9598" y="-30941"/>
            <a:ext cx="12211597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6" name="Groupe 15"/>
          <p:cNvGrpSpPr/>
          <p:nvPr/>
        </p:nvGrpSpPr>
        <p:grpSpPr>
          <a:xfrm>
            <a:off x="-19598" y="-94478"/>
            <a:ext cx="12211597" cy="746449"/>
            <a:chOff x="-19598" y="-94478"/>
            <a:chExt cx="12211597" cy="746449"/>
          </a:xfrm>
        </p:grpSpPr>
        <p:sp>
          <p:nvSpPr>
            <p:cNvPr id="17" name="Rectangle 16"/>
            <p:cNvSpPr/>
            <p:nvPr/>
          </p:nvSpPr>
          <p:spPr>
            <a:xfrm>
              <a:off x="-19598" y="-30941"/>
              <a:ext cx="12211597" cy="644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8" name="Image 17" descr="bien plus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9373" y="183552"/>
              <a:ext cx="1289328" cy="364658"/>
            </a:xfrm>
            <a:prstGeom prst="rect">
              <a:avLst/>
            </a:prstGeom>
          </p:spPr>
        </p:pic>
        <p:pic>
          <p:nvPicPr>
            <p:cNvPr id="19" name="Image 18" descr="personnes-adrar-coul_1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76806" y="50870"/>
              <a:ext cx="510617" cy="506565"/>
            </a:xfrm>
            <a:prstGeom prst="rect">
              <a:avLst/>
            </a:prstGeom>
          </p:spPr>
        </p:pic>
        <p:pic>
          <p:nvPicPr>
            <p:cNvPr id="20" name="Image 19" descr="personnes-adrar-coul_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8713" y="183553"/>
              <a:ext cx="346861" cy="352500"/>
            </a:xfrm>
            <a:prstGeom prst="rect">
              <a:avLst/>
            </a:prstGeom>
          </p:spPr>
        </p:pic>
        <p:pic>
          <p:nvPicPr>
            <p:cNvPr id="21" name="Image 20" descr="LOGO ADRAR 300dpi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82" y="6345"/>
              <a:ext cx="432261" cy="5748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Image 21" descr="LOGO-ERN-GEN2017-1.png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245"/>
            <a:stretch/>
          </p:blipFill>
          <p:spPr>
            <a:xfrm>
              <a:off x="6744921" y="-32723"/>
              <a:ext cx="2275425" cy="669355"/>
            </a:xfrm>
            <a:prstGeom prst="rect">
              <a:avLst/>
            </a:prstGeom>
          </p:spPr>
        </p:pic>
        <p:pic>
          <p:nvPicPr>
            <p:cNvPr id="23" name="Image 22" descr="redim-06.pn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400" b="26267"/>
            <a:stretch/>
          </p:blipFill>
          <p:spPr>
            <a:xfrm>
              <a:off x="10775894" y="-14434"/>
              <a:ext cx="1369060" cy="620641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02" t="22888" r="16244" b="27236"/>
            <a:stretch/>
          </p:blipFill>
          <p:spPr>
            <a:xfrm>
              <a:off x="9011015" y="-94478"/>
              <a:ext cx="1502229" cy="746449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63" b="24898"/>
            <a:stretch/>
          </p:blipFill>
          <p:spPr>
            <a:xfrm>
              <a:off x="699170" y="38062"/>
              <a:ext cx="2612643" cy="537329"/>
            </a:xfrm>
            <a:prstGeom prst="rect">
              <a:avLst/>
            </a:prstGeom>
          </p:spPr>
        </p:pic>
      </p:grpSp>
      <p:pic>
        <p:nvPicPr>
          <p:cNvPr id="26" name="Picture 2" descr="Facebook - Connexion ou inscription">
            <a:extLst>
              <a:ext uri="{FF2B5EF4-FFF2-40B4-BE49-F238E27FC236}">
                <a16:creationId xmlns:a16="http://schemas.microsoft.com/office/drawing/2014/main" id="{7DE73CE6-2FCC-4145-8A45-5B645CB76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5621" y="5990252"/>
            <a:ext cx="724842" cy="72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36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0" y="728969"/>
            <a:ext cx="1219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Réseaux sociaux: Instagram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86" y="11927"/>
            <a:ext cx="12192000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 descr="LOGO ADRAR 300dpi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815" y="46931"/>
            <a:ext cx="432261" cy="57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6" y="116618"/>
            <a:ext cx="2346531" cy="435439"/>
          </a:xfrm>
          <a:prstGeom prst="rect">
            <a:avLst/>
          </a:prstGeom>
        </p:spPr>
      </p:pic>
      <p:pic>
        <p:nvPicPr>
          <p:cNvPr id="9" name="Image 8" descr="personnes-adrar-coul_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14888" y="111271"/>
            <a:ext cx="346861" cy="352500"/>
          </a:xfrm>
          <a:prstGeom prst="rect">
            <a:avLst/>
          </a:prstGeom>
        </p:spPr>
      </p:pic>
      <p:pic>
        <p:nvPicPr>
          <p:cNvPr id="10" name="Image 9" descr="bien plu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47907" y="126966"/>
            <a:ext cx="1289328" cy="364658"/>
          </a:xfrm>
          <a:prstGeom prst="rect">
            <a:avLst/>
          </a:prstGeom>
        </p:spPr>
      </p:pic>
      <p:pic>
        <p:nvPicPr>
          <p:cNvPr id="11" name="Image 10" descr="personnes-adrar-coul_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23393" y="58452"/>
            <a:ext cx="510617" cy="506565"/>
          </a:xfrm>
          <a:prstGeom prst="rect">
            <a:avLst/>
          </a:prstGeom>
        </p:spPr>
      </p:pic>
      <p:pic>
        <p:nvPicPr>
          <p:cNvPr id="12" name="Image 11" descr="Photo 28-01-2016 21 53 09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6"/>
          <a:stretch/>
        </p:blipFill>
        <p:spPr>
          <a:xfrm>
            <a:off x="8012911" y="101240"/>
            <a:ext cx="393302" cy="47433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96" y="58452"/>
            <a:ext cx="1403187" cy="54724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966" y="82794"/>
            <a:ext cx="1742629" cy="49856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9598" y="-30941"/>
            <a:ext cx="12211597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6" name="Groupe 15"/>
          <p:cNvGrpSpPr/>
          <p:nvPr/>
        </p:nvGrpSpPr>
        <p:grpSpPr>
          <a:xfrm>
            <a:off x="-19598" y="-94478"/>
            <a:ext cx="12211597" cy="746449"/>
            <a:chOff x="-19598" y="-94478"/>
            <a:chExt cx="12211597" cy="746449"/>
          </a:xfrm>
        </p:grpSpPr>
        <p:sp>
          <p:nvSpPr>
            <p:cNvPr id="17" name="Rectangle 16"/>
            <p:cNvSpPr/>
            <p:nvPr/>
          </p:nvSpPr>
          <p:spPr>
            <a:xfrm>
              <a:off x="-19598" y="-30941"/>
              <a:ext cx="12211597" cy="644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8" name="Image 17" descr="bien plus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9373" y="183552"/>
              <a:ext cx="1289328" cy="364658"/>
            </a:xfrm>
            <a:prstGeom prst="rect">
              <a:avLst/>
            </a:prstGeom>
          </p:spPr>
        </p:pic>
        <p:pic>
          <p:nvPicPr>
            <p:cNvPr id="19" name="Image 18" descr="personnes-adrar-coul_1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76806" y="50870"/>
              <a:ext cx="510617" cy="506565"/>
            </a:xfrm>
            <a:prstGeom prst="rect">
              <a:avLst/>
            </a:prstGeom>
          </p:spPr>
        </p:pic>
        <p:pic>
          <p:nvPicPr>
            <p:cNvPr id="20" name="Image 19" descr="personnes-adrar-coul_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8713" y="183553"/>
              <a:ext cx="346861" cy="352500"/>
            </a:xfrm>
            <a:prstGeom prst="rect">
              <a:avLst/>
            </a:prstGeom>
          </p:spPr>
        </p:pic>
        <p:pic>
          <p:nvPicPr>
            <p:cNvPr id="21" name="Image 20" descr="LOGO ADRAR 300dpi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82" y="6345"/>
              <a:ext cx="432261" cy="5748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Image 21" descr="LOGO-ERN-GEN2017-1.png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245"/>
            <a:stretch/>
          </p:blipFill>
          <p:spPr>
            <a:xfrm>
              <a:off x="6744921" y="-32723"/>
              <a:ext cx="2275425" cy="669355"/>
            </a:xfrm>
            <a:prstGeom prst="rect">
              <a:avLst/>
            </a:prstGeom>
          </p:spPr>
        </p:pic>
        <p:pic>
          <p:nvPicPr>
            <p:cNvPr id="23" name="Image 22" descr="redim-06.pn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400" b="26267"/>
            <a:stretch/>
          </p:blipFill>
          <p:spPr>
            <a:xfrm>
              <a:off x="10775894" y="-14434"/>
              <a:ext cx="1369060" cy="620641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02" t="22888" r="16244" b="27236"/>
            <a:stretch/>
          </p:blipFill>
          <p:spPr>
            <a:xfrm>
              <a:off x="9011015" y="-94478"/>
              <a:ext cx="1502229" cy="746449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63" b="24898"/>
            <a:stretch/>
          </p:blipFill>
          <p:spPr>
            <a:xfrm>
              <a:off x="699170" y="38062"/>
              <a:ext cx="2612643" cy="537329"/>
            </a:xfrm>
            <a:prstGeom prst="rect">
              <a:avLst/>
            </a:prstGeom>
          </p:spPr>
        </p:pic>
      </p:grpSp>
      <p:pic>
        <p:nvPicPr>
          <p:cNvPr id="16386" name="Picture 2">
            <a:extLst>
              <a:ext uri="{FF2B5EF4-FFF2-40B4-BE49-F238E27FC236}">
                <a16:creationId xmlns:a16="http://schemas.microsoft.com/office/drawing/2014/main" id="{676A6A1F-E0E7-42DD-A094-F04FC12A7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2" y="1696452"/>
            <a:ext cx="4083005" cy="395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425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73BCA3-0527-421A-953E-C96AE40D9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474963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sz="2400" dirty="0">
                <a:solidFill>
                  <a:schemeClr val="tx1"/>
                </a:solidFill>
              </a:rPr>
              <a:t>Qu’est ce qu’un réseau social ?</a:t>
            </a:r>
          </a:p>
          <a:p>
            <a:pPr marL="0" indent="0">
              <a:buNone/>
            </a:pPr>
            <a:endParaRPr lang="fr-FR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fr-FR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fr-FR" sz="2400" dirty="0">
                <a:solidFill>
                  <a:schemeClr val="tx1"/>
                </a:solidFill>
              </a:rPr>
              <a:t>A quoi sert un réseau social ?</a:t>
            </a:r>
          </a:p>
          <a:p>
            <a:pPr marL="0" indent="0">
              <a:buNone/>
            </a:pPr>
            <a:endParaRPr lang="fr-FR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fr-FR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fr-FR" sz="2400" dirty="0">
                <a:solidFill>
                  <a:schemeClr val="tx1"/>
                </a:solidFill>
              </a:rPr>
              <a:t>Pourquoi utiliser les réseaux pour une entreprise ?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0" y="728969"/>
            <a:ext cx="1219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Réseaux sociaux: Introduction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86" y="11927"/>
            <a:ext cx="12192000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 descr="LOGO ADRAR 300dpi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815" y="46931"/>
            <a:ext cx="432261" cy="57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6" y="116618"/>
            <a:ext cx="2346531" cy="435439"/>
          </a:xfrm>
          <a:prstGeom prst="rect">
            <a:avLst/>
          </a:prstGeom>
        </p:spPr>
      </p:pic>
      <p:pic>
        <p:nvPicPr>
          <p:cNvPr id="9" name="Image 8" descr="personnes-adrar-coul_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14888" y="111271"/>
            <a:ext cx="346861" cy="352500"/>
          </a:xfrm>
          <a:prstGeom prst="rect">
            <a:avLst/>
          </a:prstGeom>
        </p:spPr>
      </p:pic>
      <p:pic>
        <p:nvPicPr>
          <p:cNvPr id="10" name="Image 9" descr="bien plu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47907" y="126966"/>
            <a:ext cx="1289328" cy="364658"/>
          </a:xfrm>
          <a:prstGeom prst="rect">
            <a:avLst/>
          </a:prstGeom>
        </p:spPr>
      </p:pic>
      <p:pic>
        <p:nvPicPr>
          <p:cNvPr id="11" name="Image 10" descr="personnes-adrar-coul_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23393" y="58452"/>
            <a:ext cx="510617" cy="506565"/>
          </a:xfrm>
          <a:prstGeom prst="rect">
            <a:avLst/>
          </a:prstGeom>
        </p:spPr>
      </p:pic>
      <p:pic>
        <p:nvPicPr>
          <p:cNvPr id="12" name="Image 11" descr="Photo 28-01-2016 21 53 09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6"/>
          <a:stretch/>
        </p:blipFill>
        <p:spPr>
          <a:xfrm>
            <a:off x="8012911" y="101240"/>
            <a:ext cx="393302" cy="47433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96" y="58452"/>
            <a:ext cx="1403187" cy="54724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966" y="82794"/>
            <a:ext cx="1742629" cy="49856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9598" y="-30941"/>
            <a:ext cx="12211597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6" name="Groupe 15"/>
          <p:cNvGrpSpPr/>
          <p:nvPr/>
        </p:nvGrpSpPr>
        <p:grpSpPr>
          <a:xfrm>
            <a:off x="-19598" y="-94478"/>
            <a:ext cx="12211597" cy="746449"/>
            <a:chOff x="-19598" y="-94478"/>
            <a:chExt cx="12211597" cy="746449"/>
          </a:xfrm>
        </p:grpSpPr>
        <p:sp>
          <p:nvSpPr>
            <p:cNvPr id="17" name="Rectangle 16"/>
            <p:cNvSpPr/>
            <p:nvPr/>
          </p:nvSpPr>
          <p:spPr>
            <a:xfrm>
              <a:off x="-19598" y="-30941"/>
              <a:ext cx="12211597" cy="644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8" name="Image 17" descr="bien plus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9373" y="183552"/>
              <a:ext cx="1289328" cy="364658"/>
            </a:xfrm>
            <a:prstGeom prst="rect">
              <a:avLst/>
            </a:prstGeom>
          </p:spPr>
        </p:pic>
        <p:pic>
          <p:nvPicPr>
            <p:cNvPr id="19" name="Image 18" descr="personnes-adrar-coul_1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76806" y="50870"/>
              <a:ext cx="510617" cy="506565"/>
            </a:xfrm>
            <a:prstGeom prst="rect">
              <a:avLst/>
            </a:prstGeom>
          </p:spPr>
        </p:pic>
        <p:pic>
          <p:nvPicPr>
            <p:cNvPr id="20" name="Image 19" descr="personnes-adrar-coul_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8713" y="183553"/>
              <a:ext cx="346861" cy="352500"/>
            </a:xfrm>
            <a:prstGeom prst="rect">
              <a:avLst/>
            </a:prstGeom>
          </p:spPr>
        </p:pic>
        <p:pic>
          <p:nvPicPr>
            <p:cNvPr id="21" name="Image 20" descr="LOGO ADRAR 300dpi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82" y="6345"/>
              <a:ext cx="432261" cy="5748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Image 21" descr="LOGO-ERN-GEN2017-1.png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245"/>
            <a:stretch/>
          </p:blipFill>
          <p:spPr>
            <a:xfrm>
              <a:off x="6744921" y="-32723"/>
              <a:ext cx="2275425" cy="669355"/>
            </a:xfrm>
            <a:prstGeom prst="rect">
              <a:avLst/>
            </a:prstGeom>
          </p:spPr>
        </p:pic>
        <p:pic>
          <p:nvPicPr>
            <p:cNvPr id="23" name="Image 22" descr="redim-06.pn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400" b="26267"/>
            <a:stretch/>
          </p:blipFill>
          <p:spPr>
            <a:xfrm>
              <a:off x="10775894" y="-14434"/>
              <a:ext cx="1369060" cy="620641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02" t="22888" r="16244" b="27236"/>
            <a:stretch/>
          </p:blipFill>
          <p:spPr>
            <a:xfrm>
              <a:off x="9011015" y="-94478"/>
              <a:ext cx="1502229" cy="746449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63" b="24898"/>
            <a:stretch/>
          </p:blipFill>
          <p:spPr>
            <a:xfrm>
              <a:off x="699170" y="38062"/>
              <a:ext cx="2612643" cy="5373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557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73BCA3-0527-421A-953E-C96AE40D9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016" y="1603040"/>
            <a:ext cx="10233800" cy="4749633"/>
          </a:xfrm>
        </p:spPr>
        <p:txBody>
          <a:bodyPr anchor="t">
            <a:normAutofit fontScale="92500" lnSpcReduction="20000"/>
          </a:bodyPr>
          <a:lstStyle/>
          <a:p>
            <a:pPr marL="0" indent="0">
              <a:buNone/>
            </a:pPr>
            <a:r>
              <a:rPr lang="fr-FR" sz="2400" dirty="0">
                <a:solidFill>
                  <a:schemeClr val="tx1"/>
                </a:solidFill>
              </a:rPr>
              <a:t>Réseau social visuel</a:t>
            </a:r>
          </a:p>
          <a:p>
            <a:pPr marL="0" indent="0">
              <a:buNone/>
            </a:pPr>
            <a:endParaRPr lang="fr-FR" sz="2400" dirty="0">
              <a:solidFill>
                <a:schemeClr val="tx1"/>
              </a:solidFill>
            </a:endParaRP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Fondé en 2010 par Kevin </a:t>
            </a:r>
            <a:r>
              <a:rPr lang="fr-FR" sz="2200" dirty="0" err="1">
                <a:solidFill>
                  <a:schemeClr val="tx1"/>
                </a:solidFill>
              </a:rPr>
              <a:t>Systrom</a:t>
            </a:r>
            <a:r>
              <a:rPr lang="fr-FR" sz="2200" dirty="0">
                <a:solidFill>
                  <a:schemeClr val="tx1"/>
                </a:solidFill>
              </a:rPr>
              <a:t> et Michel Mike Krieger</a:t>
            </a:r>
          </a:p>
          <a:p>
            <a:pPr lvl="1"/>
            <a:endParaRPr lang="fr-FR" sz="2200" dirty="0">
              <a:solidFill>
                <a:schemeClr val="tx1"/>
              </a:solidFill>
            </a:endParaRP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Racheté en  2012 par Facebook pour environ un milliard de dollars américains</a:t>
            </a:r>
          </a:p>
          <a:p>
            <a:pPr lvl="1"/>
            <a:endParaRPr lang="fr-FR" sz="2200" dirty="0">
              <a:solidFill>
                <a:schemeClr val="tx1"/>
              </a:solidFill>
            </a:endParaRP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Dans le monde, Instagram totalise 1,08 milliard d’utilisateurs actifs mensuels</a:t>
            </a:r>
          </a:p>
          <a:p>
            <a:pPr lvl="1"/>
            <a:endParaRPr lang="fr-FR" sz="2200" dirty="0">
              <a:solidFill>
                <a:schemeClr val="tx1"/>
              </a:solidFill>
            </a:endParaRP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On estime à 21 millions de français qui utilisent chaque mois Instagram</a:t>
            </a:r>
          </a:p>
          <a:p>
            <a:pPr lvl="1"/>
            <a:endParaRPr lang="fr-FR" sz="2200" dirty="0">
              <a:solidFill>
                <a:schemeClr val="tx1"/>
              </a:solidFill>
            </a:endParaRP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Il est pensé pour l’utilisation du smartphone et le partage de photo/vidéos</a:t>
            </a:r>
            <a:endParaRPr lang="fr-FR" sz="24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0" y="728969"/>
            <a:ext cx="1219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Réseaux sociaux: Instagram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86" y="11927"/>
            <a:ext cx="12192000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 descr="LOGO ADRAR 300dpi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815" y="46931"/>
            <a:ext cx="432261" cy="57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6" y="116618"/>
            <a:ext cx="2346531" cy="435439"/>
          </a:xfrm>
          <a:prstGeom prst="rect">
            <a:avLst/>
          </a:prstGeom>
        </p:spPr>
      </p:pic>
      <p:pic>
        <p:nvPicPr>
          <p:cNvPr id="9" name="Image 8" descr="personnes-adrar-coul_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14888" y="111271"/>
            <a:ext cx="346861" cy="352500"/>
          </a:xfrm>
          <a:prstGeom prst="rect">
            <a:avLst/>
          </a:prstGeom>
        </p:spPr>
      </p:pic>
      <p:pic>
        <p:nvPicPr>
          <p:cNvPr id="10" name="Image 9" descr="bien plu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47907" y="126966"/>
            <a:ext cx="1289328" cy="364658"/>
          </a:xfrm>
          <a:prstGeom prst="rect">
            <a:avLst/>
          </a:prstGeom>
        </p:spPr>
      </p:pic>
      <p:pic>
        <p:nvPicPr>
          <p:cNvPr id="11" name="Image 10" descr="personnes-adrar-coul_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23393" y="58452"/>
            <a:ext cx="510617" cy="506565"/>
          </a:xfrm>
          <a:prstGeom prst="rect">
            <a:avLst/>
          </a:prstGeom>
        </p:spPr>
      </p:pic>
      <p:pic>
        <p:nvPicPr>
          <p:cNvPr id="12" name="Image 11" descr="Photo 28-01-2016 21 53 09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6"/>
          <a:stretch/>
        </p:blipFill>
        <p:spPr>
          <a:xfrm>
            <a:off x="8012911" y="101240"/>
            <a:ext cx="393302" cy="47433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96" y="58452"/>
            <a:ext cx="1403187" cy="54724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966" y="82794"/>
            <a:ext cx="1742629" cy="49856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9598" y="-30941"/>
            <a:ext cx="12211597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6" name="Groupe 15"/>
          <p:cNvGrpSpPr/>
          <p:nvPr/>
        </p:nvGrpSpPr>
        <p:grpSpPr>
          <a:xfrm>
            <a:off x="-19598" y="-94478"/>
            <a:ext cx="12211597" cy="746449"/>
            <a:chOff x="-19598" y="-94478"/>
            <a:chExt cx="12211597" cy="746449"/>
          </a:xfrm>
        </p:grpSpPr>
        <p:sp>
          <p:nvSpPr>
            <p:cNvPr id="17" name="Rectangle 16"/>
            <p:cNvSpPr/>
            <p:nvPr/>
          </p:nvSpPr>
          <p:spPr>
            <a:xfrm>
              <a:off x="-19598" y="-30941"/>
              <a:ext cx="12211597" cy="644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8" name="Image 17" descr="bien plus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9373" y="183552"/>
              <a:ext cx="1289328" cy="364658"/>
            </a:xfrm>
            <a:prstGeom prst="rect">
              <a:avLst/>
            </a:prstGeom>
          </p:spPr>
        </p:pic>
        <p:pic>
          <p:nvPicPr>
            <p:cNvPr id="19" name="Image 18" descr="personnes-adrar-coul_1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76806" y="50870"/>
              <a:ext cx="510617" cy="506565"/>
            </a:xfrm>
            <a:prstGeom prst="rect">
              <a:avLst/>
            </a:prstGeom>
          </p:spPr>
        </p:pic>
        <p:pic>
          <p:nvPicPr>
            <p:cNvPr id="20" name="Image 19" descr="personnes-adrar-coul_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8713" y="183553"/>
              <a:ext cx="346861" cy="352500"/>
            </a:xfrm>
            <a:prstGeom prst="rect">
              <a:avLst/>
            </a:prstGeom>
          </p:spPr>
        </p:pic>
        <p:pic>
          <p:nvPicPr>
            <p:cNvPr id="21" name="Image 20" descr="LOGO ADRAR 300dpi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82" y="6345"/>
              <a:ext cx="432261" cy="5748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Image 21" descr="LOGO-ERN-GEN2017-1.png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245"/>
            <a:stretch/>
          </p:blipFill>
          <p:spPr>
            <a:xfrm>
              <a:off x="6744921" y="-32723"/>
              <a:ext cx="2275425" cy="669355"/>
            </a:xfrm>
            <a:prstGeom prst="rect">
              <a:avLst/>
            </a:prstGeom>
          </p:spPr>
        </p:pic>
        <p:pic>
          <p:nvPicPr>
            <p:cNvPr id="23" name="Image 22" descr="redim-06.pn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400" b="26267"/>
            <a:stretch/>
          </p:blipFill>
          <p:spPr>
            <a:xfrm>
              <a:off x="10775894" y="-14434"/>
              <a:ext cx="1369060" cy="620641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02" t="22888" r="16244" b="27236"/>
            <a:stretch/>
          </p:blipFill>
          <p:spPr>
            <a:xfrm>
              <a:off x="9011015" y="-94478"/>
              <a:ext cx="1502229" cy="746449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63" b="24898"/>
            <a:stretch/>
          </p:blipFill>
          <p:spPr>
            <a:xfrm>
              <a:off x="699170" y="38062"/>
              <a:ext cx="2612643" cy="537329"/>
            </a:xfrm>
            <a:prstGeom prst="rect">
              <a:avLst/>
            </a:prstGeom>
          </p:spPr>
        </p:pic>
      </p:grpSp>
      <p:pic>
        <p:nvPicPr>
          <p:cNvPr id="17410" name="Picture 2" descr="instagram">
            <a:extLst>
              <a:ext uri="{FF2B5EF4-FFF2-40B4-BE49-F238E27FC236}">
                <a16:creationId xmlns:a16="http://schemas.microsoft.com/office/drawing/2014/main" id="{340211B4-47A7-474B-BF13-FF07A34A9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9816" y="6026455"/>
            <a:ext cx="728969" cy="72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83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73BCA3-0527-421A-953E-C96AE40D9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016" y="1603040"/>
            <a:ext cx="10233800" cy="474963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sz="2400" dirty="0">
                <a:solidFill>
                  <a:schemeClr val="tx1"/>
                </a:solidFill>
              </a:rPr>
              <a:t>Quand publier ?</a:t>
            </a:r>
          </a:p>
          <a:p>
            <a:endParaRPr lang="fr-FR" sz="24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0" y="728969"/>
            <a:ext cx="1219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Réseaux sociaux: Instagram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86" y="11927"/>
            <a:ext cx="12192000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 descr="LOGO ADRAR 300dpi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815" y="46931"/>
            <a:ext cx="432261" cy="57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6" y="116618"/>
            <a:ext cx="2346531" cy="435439"/>
          </a:xfrm>
          <a:prstGeom prst="rect">
            <a:avLst/>
          </a:prstGeom>
        </p:spPr>
      </p:pic>
      <p:pic>
        <p:nvPicPr>
          <p:cNvPr id="9" name="Image 8" descr="personnes-adrar-coul_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14888" y="111271"/>
            <a:ext cx="346861" cy="352500"/>
          </a:xfrm>
          <a:prstGeom prst="rect">
            <a:avLst/>
          </a:prstGeom>
        </p:spPr>
      </p:pic>
      <p:pic>
        <p:nvPicPr>
          <p:cNvPr id="10" name="Image 9" descr="bien plu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47907" y="126966"/>
            <a:ext cx="1289328" cy="364658"/>
          </a:xfrm>
          <a:prstGeom prst="rect">
            <a:avLst/>
          </a:prstGeom>
        </p:spPr>
      </p:pic>
      <p:pic>
        <p:nvPicPr>
          <p:cNvPr id="11" name="Image 10" descr="personnes-adrar-coul_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23393" y="58452"/>
            <a:ext cx="510617" cy="506565"/>
          </a:xfrm>
          <a:prstGeom prst="rect">
            <a:avLst/>
          </a:prstGeom>
        </p:spPr>
      </p:pic>
      <p:pic>
        <p:nvPicPr>
          <p:cNvPr id="12" name="Image 11" descr="Photo 28-01-2016 21 53 09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6"/>
          <a:stretch/>
        </p:blipFill>
        <p:spPr>
          <a:xfrm>
            <a:off x="8012911" y="101240"/>
            <a:ext cx="393302" cy="47433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96" y="58452"/>
            <a:ext cx="1403187" cy="54724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966" y="82794"/>
            <a:ext cx="1742629" cy="49856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9598" y="-30941"/>
            <a:ext cx="12211597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6" name="Groupe 15"/>
          <p:cNvGrpSpPr/>
          <p:nvPr/>
        </p:nvGrpSpPr>
        <p:grpSpPr>
          <a:xfrm>
            <a:off x="-19598" y="-94478"/>
            <a:ext cx="12211597" cy="746449"/>
            <a:chOff x="-19598" y="-94478"/>
            <a:chExt cx="12211597" cy="746449"/>
          </a:xfrm>
        </p:grpSpPr>
        <p:sp>
          <p:nvSpPr>
            <p:cNvPr id="17" name="Rectangle 16"/>
            <p:cNvSpPr/>
            <p:nvPr/>
          </p:nvSpPr>
          <p:spPr>
            <a:xfrm>
              <a:off x="-19598" y="-30941"/>
              <a:ext cx="12211597" cy="644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8" name="Image 17" descr="bien plus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9373" y="183552"/>
              <a:ext cx="1289328" cy="364658"/>
            </a:xfrm>
            <a:prstGeom prst="rect">
              <a:avLst/>
            </a:prstGeom>
          </p:spPr>
        </p:pic>
        <p:pic>
          <p:nvPicPr>
            <p:cNvPr id="19" name="Image 18" descr="personnes-adrar-coul_1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76806" y="50870"/>
              <a:ext cx="510617" cy="506565"/>
            </a:xfrm>
            <a:prstGeom prst="rect">
              <a:avLst/>
            </a:prstGeom>
          </p:spPr>
        </p:pic>
        <p:pic>
          <p:nvPicPr>
            <p:cNvPr id="20" name="Image 19" descr="personnes-adrar-coul_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8713" y="183553"/>
              <a:ext cx="346861" cy="352500"/>
            </a:xfrm>
            <a:prstGeom prst="rect">
              <a:avLst/>
            </a:prstGeom>
          </p:spPr>
        </p:pic>
        <p:pic>
          <p:nvPicPr>
            <p:cNvPr id="21" name="Image 20" descr="LOGO ADRAR 300dpi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82" y="6345"/>
              <a:ext cx="432261" cy="5748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Image 21" descr="LOGO-ERN-GEN2017-1.png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245"/>
            <a:stretch/>
          </p:blipFill>
          <p:spPr>
            <a:xfrm>
              <a:off x="6744921" y="-32723"/>
              <a:ext cx="2275425" cy="669355"/>
            </a:xfrm>
            <a:prstGeom prst="rect">
              <a:avLst/>
            </a:prstGeom>
          </p:spPr>
        </p:pic>
        <p:pic>
          <p:nvPicPr>
            <p:cNvPr id="23" name="Image 22" descr="redim-06.pn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400" b="26267"/>
            <a:stretch/>
          </p:blipFill>
          <p:spPr>
            <a:xfrm>
              <a:off x="10775894" y="-14434"/>
              <a:ext cx="1369060" cy="620641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02" t="22888" r="16244" b="27236"/>
            <a:stretch/>
          </p:blipFill>
          <p:spPr>
            <a:xfrm>
              <a:off x="9011015" y="-94478"/>
              <a:ext cx="1502229" cy="746449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63" b="24898"/>
            <a:stretch/>
          </p:blipFill>
          <p:spPr>
            <a:xfrm>
              <a:off x="699170" y="38062"/>
              <a:ext cx="2612643" cy="537329"/>
            </a:xfrm>
            <a:prstGeom prst="rect">
              <a:avLst/>
            </a:prstGeom>
          </p:spPr>
        </p:pic>
      </p:grpSp>
      <p:pic>
        <p:nvPicPr>
          <p:cNvPr id="28" name="Picture 2" descr="instagram">
            <a:extLst>
              <a:ext uri="{FF2B5EF4-FFF2-40B4-BE49-F238E27FC236}">
                <a16:creationId xmlns:a16="http://schemas.microsoft.com/office/drawing/2014/main" id="{6E834215-E977-4844-BA43-6819CB7F3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9816" y="6026455"/>
            <a:ext cx="728969" cy="72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Les meilleurs moments pour publier sur Instagram">
            <a:extLst>
              <a:ext uri="{FF2B5EF4-FFF2-40B4-BE49-F238E27FC236}">
                <a16:creationId xmlns:a16="http://schemas.microsoft.com/office/drawing/2014/main" id="{06EC677B-61A5-46CB-8A18-A6FBB85A7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525" y="2337885"/>
            <a:ext cx="7409177" cy="416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067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73BCA3-0527-421A-953E-C96AE40D9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722" y="1548898"/>
            <a:ext cx="4266555" cy="4749633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endParaRPr lang="fr-FR" sz="2400" dirty="0">
              <a:solidFill>
                <a:schemeClr val="tx1"/>
              </a:solidFill>
            </a:endParaRPr>
          </a:p>
          <a:p>
            <a:r>
              <a:rPr lang="fr-FR" sz="2400" dirty="0">
                <a:solidFill>
                  <a:schemeClr val="tx1"/>
                </a:solidFill>
              </a:rPr>
              <a:t>52% des utilisateurs sont des femmes (et donc, 48% sont des hommes)</a:t>
            </a:r>
          </a:p>
          <a:p>
            <a:endParaRPr lang="fr-FR" sz="2400" dirty="0">
              <a:solidFill>
                <a:schemeClr val="tx1"/>
              </a:solidFill>
            </a:endParaRPr>
          </a:p>
          <a:p>
            <a:r>
              <a:rPr lang="fr-FR" sz="2400" dirty="0">
                <a:solidFill>
                  <a:schemeClr val="tx1"/>
                </a:solidFill>
              </a:rPr>
              <a:t>70% des </a:t>
            </a:r>
            <a:r>
              <a:rPr lang="fr-FR" sz="2400" dirty="0" err="1">
                <a:solidFill>
                  <a:schemeClr val="tx1"/>
                </a:solidFill>
              </a:rPr>
              <a:t>instagrammeurs</a:t>
            </a:r>
            <a:r>
              <a:rPr lang="fr-FR" sz="2400" dirty="0">
                <a:solidFill>
                  <a:schemeClr val="tx1"/>
                </a:solidFill>
              </a:rPr>
              <a:t> dans le monde ont moins de 34 ans</a:t>
            </a:r>
          </a:p>
          <a:p>
            <a:endParaRPr lang="fr-FR" sz="2400" dirty="0">
              <a:solidFill>
                <a:schemeClr val="tx1"/>
              </a:solidFill>
            </a:endParaRPr>
          </a:p>
          <a:p>
            <a:r>
              <a:rPr lang="fr-FR" sz="2400" dirty="0">
                <a:solidFill>
                  <a:schemeClr val="tx1"/>
                </a:solidFill>
              </a:rPr>
              <a:t>Les 25-34 ans sont les personnes les plus présentes sur le réseau (33,8%) </a:t>
            </a:r>
          </a:p>
          <a:p>
            <a:endParaRPr lang="fr-FR" sz="24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0" y="728969"/>
            <a:ext cx="1219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Réseaux sociaux: Instagram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86" y="11927"/>
            <a:ext cx="12192000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 descr="LOGO ADRAR 300dpi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815" y="46931"/>
            <a:ext cx="432261" cy="57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6" y="116618"/>
            <a:ext cx="2346531" cy="435439"/>
          </a:xfrm>
          <a:prstGeom prst="rect">
            <a:avLst/>
          </a:prstGeom>
        </p:spPr>
      </p:pic>
      <p:pic>
        <p:nvPicPr>
          <p:cNvPr id="9" name="Image 8" descr="personnes-adrar-coul_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14888" y="111271"/>
            <a:ext cx="346861" cy="352500"/>
          </a:xfrm>
          <a:prstGeom prst="rect">
            <a:avLst/>
          </a:prstGeom>
        </p:spPr>
      </p:pic>
      <p:pic>
        <p:nvPicPr>
          <p:cNvPr id="10" name="Image 9" descr="bien plu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47907" y="126966"/>
            <a:ext cx="1289328" cy="364658"/>
          </a:xfrm>
          <a:prstGeom prst="rect">
            <a:avLst/>
          </a:prstGeom>
        </p:spPr>
      </p:pic>
      <p:pic>
        <p:nvPicPr>
          <p:cNvPr id="11" name="Image 10" descr="personnes-adrar-coul_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23393" y="58452"/>
            <a:ext cx="510617" cy="506565"/>
          </a:xfrm>
          <a:prstGeom prst="rect">
            <a:avLst/>
          </a:prstGeom>
        </p:spPr>
      </p:pic>
      <p:pic>
        <p:nvPicPr>
          <p:cNvPr id="12" name="Image 11" descr="Photo 28-01-2016 21 53 09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6"/>
          <a:stretch/>
        </p:blipFill>
        <p:spPr>
          <a:xfrm>
            <a:off x="8012911" y="101240"/>
            <a:ext cx="393302" cy="47433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96" y="58452"/>
            <a:ext cx="1403187" cy="54724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966" y="82794"/>
            <a:ext cx="1742629" cy="49856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9598" y="-30941"/>
            <a:ext cx="12211597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6" name="Groupe 15"/>
          <p:cNvGrpSpPr/>
          <p:nvPr/>
        </p:nvGrpSpPr>
        <p:grpSpPr>
          <a:xfrm>
            <a:off x="-19598" y="-94478"/>
            <a:ext cx="12211597" cy="746449"/>
            <a:chOff x="-19598" y="-94478"/>
            <a:chExt cx="12211597" cy="746449"/>
          </a:xfrm>
        </p:grpSpPr>
        <p:sp>
          <p:nvSpPr>
            <p:cNvPr id="17" name="Rectangle 16"/>
            <p:cNvSpPr/>
            <p:nvPr/>
          </p:nvSpPr>
          <p:spPr>
            <a:xfrm>
              <a:off x="-19598" y="-30941"/>
              <a:ext cx="12211597" cy="644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8" name="Image 17" descr="bien plus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9373" y="183552"/>
              <a:ext cx="1289328" cy="364658"/>
            </a:xfrm>
            <a:prstGeom prst="rect">
              <a:avLst/>
            </a:prstGeom>
          </p:spPr>
        </p:pic>
        <p:pic>
          <p:nvPicPr>
            <p:cNvPr id="19" name="Image 18" descr="personnes-adrar-coul_1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76806" y="50870"/>
              <a:ext cx="510617" cy="506565"/>
            </a:xfrm>
            <a:prstGeom prst="rect">
              <a:avLst/>
            </a:prstGeom>
          </p:spPr>
        </p:pic>
        <p:pic>
          <p:nvPicPr>
            <p:cNvPr id="20" name="Image 19" descr="personnes-adrar-coul_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8713" y="183553"/>
              <a:ext cx="346861" cy="352500"/>
            </a:xfrm>
            <a:prstGeom prst="rect">
              <a:avLst/>
            </a:prstGeom>
          </p:spPr>
        </p:pic>
        <p:pic>
          <p:nvPicPr>
            <p:cNvPr id="21" name="Image 20" descr="LOGO ADRAR 300dpi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82" y="6345"/>
              <a:ext cx="432261" cy="5748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Image 21" descr="LOGO-ERN-GEN2017-1.png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245"/>
            <a:stretch/>
          </p:blipFill>
          <p:spPr>
            <a:xfrm>
              <a:off x="6744921" y="-32723"/>
              <a:ext cx="2275425" cy="669355"/>
            </a:xfrm>
            <a:prstGeom prst="rect">
              <a:avLst/>
            </a:prstGeom>
          </p:spPr>
        </p:pic>
        <p:pic>
          <p:nvPicPr>
            <p:cNvPr id="23" name="Image 22" descr="redim-06.pn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400" b="26267"/>
            <a:stretch/>
          </p:blipFill>
          <p:spPr>
            <a:xfrm>
              <a:off x="10775894" y="-14434"/>
              <a:ext cx="1369060" cy="620641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02" t="22888" r="16244" b="27236"/>
            <a:stretch/>
          </p:blipFill>
          <p:spPr>
            <a:xfrm>
              <a:off x="9011015" y="-94478"/>
              <a:ext cx="1502229" cy="746449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63" b="24898"/>
            <a:stretch/>
          </p:blipFill>
          <p:spPr>
            <a:xfrm>
              <a:off x="699170" y="38062"/>
              <a:ext cx="2612643" cy="537329"/>
            </a:xfrm>
            <a:prstGeom prst="rect">
              <a:avLst/>
            </a:prstGeom>
          </p:spPr>
        </p:pic>
      </p:grpSp>
      <p:pic>
        <p:nvPicPr>
          <p:cNvPr id="28" name="Picture 2" descr="instagram">
            <a:extLst>
              <a:ext uri="{FF2B5EF4-FFF2-40B4-BE49-F238E27FC236}">
                <a16:creationId xmlns:a16="http://schemas.microsoft.com/office/drawing/2014/main" id="{6E834215-E977-4844-BA43-6819CB7F3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9816" y="6026455"/>
            <a:ext cx="728969" cy="72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Répartition des utilisateurs d'Instagram dans le monde, par sexe et âges. 2020">
            <a:extLst>
              <a:ext uri="{FF2B5EF4-FFF2-40B4-BE49-F238E27FC236}">
                <a16:creationId xmlns:a16="http://schemas.microsoft.com/office/drawing/2014/main" id="{757A59B0-00D0-4637-BDEF-25209E83E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571" y="1730111"/>
            <a:ext cx="6632934" cy="416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459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73BCA3-0527-421A-953E-C96AE40D9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016" y="1603040"/>
            <a:ext cx="10233800" cy="4749633"/>
          </a:xfrm>
        </p:spPr>
        <p:txBody>
          <a:bodyPr anchor="t">
            <a:normAutofit fontScale="92500" lnSpcReduction="20000"/>
          </a:bodyPr>
          <a:lstStyle/>
          <a:p>
            <a:pPr marL="0" indent="0">
              <a:buNone/>
            </a:pPr>
            <a:r>
              <a:rPr lang="fr-FR" sz="2400" dirty="0">
                <a:solidFill>
                  <a:schemeClr val="tx1"/>
                </a:solidFill>
              </a:rPr>
              <a:t>Objectif:</a:t>
            </a: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Créer une communauté</a:t>
            </a: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Relayer du contenu/des produits</a:t>
            </a: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Créer de l’affectif</a:t>
            </a: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Générer du trafic</a:t>
            </a:r>
          </a:p>
          <a:p>
            <a:pPr marL="457200" lvl="1" indent="0">
              <a:buNone/>
            </a:pPr>
            <a:endParaRPr lang="fr-FR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fr-FR" sz="2400" dirty="0">
                <a:solidFill>
                  <a:schemeClr val="tx1"/>
                </a:solidFill>
              </a:rPr>
              <a:t>Conseils:</a:t>
            </a: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Faire dans l’authentique</a:t>
            </a: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Faire du spontané (ou en donner l’illusion)</a:t>
            </a: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Avoir une identité visuelle forte</a:t>
            </a: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Faire dans le qualitatif, bonne image</a:t>
            </a: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Utiliser les influenceurs pour mettre ses produits en avant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0" y="728969"/>
            <a:ext cx="1219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Réseaux sociaux: Instagram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86" y="11927"/>
            <a:ext cx="12192000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 descr="LOGO ADRAR 300dpi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815" y="46931"/>
            <a:ext cx="432261" cy="57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6" y="116618"/>
            <a:ext cx="2346531" cy="435439"/>
          </a:xfrm>
          <a:prstGeom prst="rect">
            <a:avLst/>
          </a:prstGeom>
        </p:spPr>
      </p:pic>
      <p:pic>
        <p:nvPicPr>
          <p:cNvPr id="9" name="Image 8" descr="personnes-adrar-coul_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14888" y="111271"/>
            <a:ext cx="346861" cy="352500"/>
          </a:xfrm>
          <a:prstGeom prst="rect">
            <a:avLst/>
          </a:prstGeom>
        </p:spPr>
      </p:pic>
      <p:pic>
        <p:nvPicPr>
          <p:cNvPr id="10" name="Image 9" descr="bien plu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47907" y="126966"/>
            <a:ext cx="1289328" cy="364658"/>
          </a:xfrm>
          <a:prstGeom prst="rect">
            <a:avLst/>
          </a:prstGeom>
        </p:spPr>
      </p:pic>
      <p:pic>
        <p:nvPicPr>
          <p:cNvPr id="11" name="Image 10" descr="personnes-adrar-coul_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23393" y="58452"/>
            <a:ext cx="510617" cy="506565"/>
          </a:xfrm>
          <a:prstGeom prst="rect">
            <a:avLst/>
          </a:prstGeom>
        </p:spPr>
      </p:pic>
      <p:pic>
        <p:nvPicPr>
          <p:cNvPr id="12" name="Image 11" descr="Photo 28-01-2016 21 53 09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6"/>
          <a:stretch/>
        </p:blipFill>
        <p:spPr>
          <a:xfrm>
            <a:off x="8012911" y="101240"/>
            <a:ext cx="393302" cy="47433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96" y="58452"/>
            <a:ext cx="1403187" cy="54724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966" y="82794"/>
            <a:ext cx="1742629" cy="49856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9598" y="-30941"/>
            <a:ext cx="12211597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6" name="Groupe 15"/>
          <p:cNvGrpSpPr/>
          <p:nvPr/>
        </p:nvGrpSpPr>
        <p:grpSpPr>
          <a:xfrm>
            <a:off x="-19598" y="-94478"/>
            <a:ext cx="12211597" cy="746449"/>
            <a:chOff x="-19598" y="-94478"/>
            <a:chExt cx="12211597" cy="746449"/>
          </a:xfrm>
        </p:grpSpPr>
        <p:sp>
          <p:nvSpPr>
            <p:cNvPr id="17" name="Rectangle 16"/>
            <p:cNvSpPr/>
            <p:nvPr/>
          </p:nvSpPr>
          <p:spPr>
            <a:xfrm>
              <a:off x="-19598" y="-30941"/>
              <a:ext cx="12211597" cy="644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8" name="Image 17" descr="bien plus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9373" y="183552"/>
              <a:ext cx="1289328" cy="364658"/>
            </a:xfrm>
            <a:prstGeom prst="rect">
              <a:avLst/>
            </a:prstGeom>
          </p:spPr>
        </p:pic>
        <p:pic>
          <p:nvPicPr>
            <p:cNvPr id="19" name="Image 18" descr="personnes-adrar-coul_1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76806" y="50870"/>
              <a:ext cx="510617" cy="506565"/>
            </a:xfrm>
            <a:prstGeom prst="rect">
              <a:avLst/>
            </a:prstGeom>
          </p:spPr>
        </p:pic>
        <p:pic>
          <p:nvPicPr>
            <p:cNvPr id="20" name="Image 19" descr="personnes-adrar-coul_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8713" y="183553"/>
              <a:ext cx="346861" cy="352500"/>
            </a:xfrm>
            <a:prstGeom prst="rect">
              <a:avLst/>
            </a:prstGeom>
          </p:spPr>
        </p:pic>
        <p:pic>
          <p:nvPicPr>
            <p:cNvPr id="21" name="Image 20" descr="LOGO ADRAR 300dpi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82" y="6345"/>
              <a:ext cx="432261" cy="5748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Image 21" descr="LOGO-ERN-GEN2017-1.png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245"/>
            <a:stretch/>
          </p:blipFill>
          <p:spPr>
            <a:xfrm>
              <a:off x="6744921" y="-32723"/>
              <a:ext cx="2275425" cy="669355"/>
            </a:xfrm>
            <a:prstGeom prst="rect">
              <a:avLst/>
            </a:prstGeom>
          </p:spPr>
        </p:pic>
        <p:pic>
          <p:nvPicPr>
            <p:cNvPr id="23" name="Image 22" descr="redim-06.pn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400" b="26267"/>
            <a:stretch/>
          </p:blipFill>
          <p:spPr>
            <a:xfrm>
              <a:off x="10775894" y="-14434"/>
              <a:ext cx="1369060" cy="620641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02" t="22888" r="16244" b="27236"/>
            <a:stretch/>
          </p:blipFill>
          <p:spPr>
            <a:xfrm>
              <a:off x="9011015" y="-94478"/>
              <a:ext cx="1502229" cy="746449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63" b="24898"/>
            <a:stretch/>
          </p:blipFill>
          <p:spPr>
            <a:xfrm>
              <a:off x="699170" y="38062"/>
              <a:ext cx="2612643" cy="537329"/>
            </a:xfrm>
            <a:prstGeom prst="rect">
              <a:avLst/>
            </a:prstGeom>
          </p:spPr>
        </p:pic>
      </p:grpSp>
      <p:pic>
        <p:nvPicPr>
          <p:cNvPr id="27" name="Picture 2" descr="instagram">
            <a:extLst>
              <a:ext uri="{FF2B5EF4-FFF2-40B4-BE49-F238E27FC236}">
                <a16:creationId xmlns:a16="http://schemas.microsoft.com/office/drawing/2014/main" id="{07F2FB01-E253-4F08-812E-8F2E44A9C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9816" y="6026455"/>
            <a:ext cx="728969" cy="72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57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0" y="728969"/>
            <a:ext cx="1219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Réseaux sociaux: Twitter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86" y="11927"/>
            <a:ext cx="12192000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 descr="LOGO ADRAR 300dpi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815" y="46931"/>
            <a:ext cx="432261" cy="57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6" y="116618"/>
            <a:ext cx="2346531" cy="435439"/>
          </a:xfrm>
          <a:prstGeom prst="rect">
            <a:avLst/>
          </a:prstGeom>
        </p:spPr>
      </p:pic>
      <p:pic>
        <p:nvPicPr>
          <p:cNvPr id="9" name="Image 8" descr="personnes-adrar-coul_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14888" y="111271"/>
            <a:ext cx="346861" cy="352500"/>
          </a:xfrm>
          <a:prstGeom prst="rect">
            <a:avLst/>
          </a:prstGeom>
        </p:spPr>
      </p:pic>
      <p:pic>
        <p:nvPicPr>
          <p:cNvPr id="10" name="Image 9" descr="bien plu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47907" y="126966"/>
            <a:ext cx="1289328" cy="364658"/>
          </a:xfrm>
          <a:prstGeom prst="rect">
            <a:avLst/>
          </a:prstGeom>
        </p:spPr>
      </p:pic>
      <p:pic>
        <p:nvPicPr>
          <p:cNvPr id="11" name="Image 10" descr="personnes-adrar-coul_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23393" y="58452"/>
            <a:ext cx="510617" cy="506565"/>
          </a:xfrm>
          <a:prstGeom prst="rect">
            <a:avLst/>
          </a:prstGeom>
        </p:spPr>
      </p:pic>
      <p:pic>
        <p:nvPicPr>
          <p:cNvPr id="12" name="Image 11" descr="Photo 28-01-2016 21 53 09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6"/>
          <a:stretch/>
        </p:blipFill>
        <p:spPr>
          <a:xfrm>
            <a:off x="8012911" y="101240"/>
            <a:ext cx="393302" cy="47433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96" y="58452"/>
            <a:ext cx="1403187" cy="54724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966" y="82794"/>
            <a:ext cx="1742629" cy="49856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9598" y="-30941"/>
            <a:ext cx="12211597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6" name="Groupe 15"/>
          <p:cNvGrpSpPr/>
          <p:nvPr/>
        </p:nvGrpSpPr>
        <p:grpSpPr>
          <a:xfrm>
            <a:off x="-19598" y="-94478"/>
            <a:ext cx="12211597" cy="746449"/>
            <a:chOff x="-19598" y="-94478"/>
            <a:chExt cx="12211597" cy="746449"/>
          </a:xfrm>
        </p:grpSpPr>
        <p:sp>
          <p:nvSpPr>
            <p:cNvPr id="17" name="Rectangle 16"/>
            <p:cNvSpPr/>
            <p:nvPr/>
          </p:nvSpPr>
          <p:spPr>
            <a:xfrm>
              <a:off x="-19598" y="-30941"/>
              <a:ext cx="12211597" cy="644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8" name="Image 17" descr="bien plus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9373" y="183552"/>
              <a:ext cx="1289328" cy="364658"/>
            </a:xfrm>
            <a:prstGeom prst="rect">
              <a:avLst/>
            </a:prstGeom>
          </p:spPr>
        </p:pic>
        <p:pic>
          <p:nvPicPr>
            <p:cNvPr id="19" name="Image 18" descr="personnes-adrar-coul_1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76806" y="50870"/>
              <a:ext cx="510617" cy="506565"/>
            </a:xfrm>
            <a:prstGeom prst="rect">
              <a:avLst/>
            </a:prstGeom>
          </p:spPr>
        </p:pic>
        <p:pic>
          <p:nvPicPr>
            <p:cNvPr id="20" name="Image 19" descr="personnes-adrar-coul_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8713" y="183553"/>
              <a:ext cx="346861" cy="352500"/>
            </a:xfrm>
            <a:prstGeom prst="rect">
              <a:avLst/>
            </a:prstGeom>
          </p:spPr>
        </p:pic>
        <p:pic>
          <p:nvPicPr>
            <p:cNvPr id="21" name="Image 20" descr="LOGO ADRAR 300dpi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82" y="6345"/>
              <a:ext cx="432261" cy="5748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Image 21" descr="LOGO-ERN-GEN2017-1.png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245"/>
            <a:stretch/>
          </p:blipFill>
          <p:spPr>
            <a:xfrm>
              <a:off x="6744921" y="-32723"/>
              <a:ext cx="2275425" cy="669355"/>
            </a:xfrm>
            <a:prstGeom prst="rect">
              <a:avLst/>
            </a:prstGeom>
          </p:spPr>
        </p:pic>
        <p:pic>
          <p:nvPicPr>
            <p:cNvPr id="23" name="Image 22" descr="redim-06.pn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400" b="26267"/>
            <a:stretch/>
          </p:blipFill>
          <p:spPr>
            <a:xfrm>
              <a:off x="10775894" y="-14434"/>
              <a:ext cx="1369060" cy="620641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02" t="22888" r="16244" b="27236"/>
            <a:stretch/>
          </p:blipFill>
          <p:spPr>
            <a:xfrm>
              <a:off x="9011015" y="-94478"/>
              <a:ext cx="1502229" cy="746449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63" b="24898"/>
            <a:stretch/>
          </p:blipFill>
          <p:spPr>
            <a:xfrm>
              <a:off x="699170" y="38062"/>
              <a:ext cx="2612643" cy="537329"/>
            </a:xfrm>
            <a:prstGeom prst="rect">
              <a:avLst/>
            </a:prstGeom>
          </p:spPr>
        </p:pic>
      </p:grpSp>
      <p:pic>
        <p:nvPicPr>
          <p:cNvPr id="12290" name="Picture 2" descr="Payer par Twitter c'est possible">
            <a:extLst>
              <a:ext uri="{FF2B5EF4-FFF2-40B4-BE49-F238E27FC236}">
                <a16:creationId xmlns:a16="http://schemas.microsoft.com/office/drawing/2014/main" id="{7547EF7F-F3FB-493C-AF54-58CC76EBF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670" y="2821407"/>
            <a:ext cx="6845521" cy="257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992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73BCA3-0527-421A-953E-C96AE40D9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016" y="1603040"/>
            <a:ext cx="10233800" cy="4749633"/>
          </a:xfrm>
        </p:spPr>
        <p:txBody>
          <a:bodyPr anchor="t">
            <a:normAutofit fontScale="77500" lnSpcReduction="20000"/>
          </a:bodyPr>
          <a:lstStyle/>
          <a:p>
            <a:pPr marL="0" indent="0">
              <a:buNone/>
            </a:pPr>
            <a:r>
              <a:rPr lang="fr-FR" sz="2400" dirty="0">
                <a:solidFill>
                  <a:schemeClr val="tx1"/>
                </a:solidFill>
              </a:rPr>
              <a:t>Réseau social </a:t>
            </a:r>
            <a:r>
              <a:rPr lang="fr-FR" sz="2400" dirty="0" err="1">
                <a:solidFill>
                  <a:schemeClr val="tx1"/>
                </a:solidFill>
              </a:rPr>
              <a:t>microblogage</a:t>
            </a:r>
            <a:endParaRPr lang="fr-FR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fr-FR" sz="2400" dirty="0">
              <a:solidFill>
                <a:schemeClr val="tx1"/>
              </a:solidFill>
            </a:endParaRP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Fondé en 2006 par Jack Dorsey, </a:t>
            </a:r>
            <a:r>
              <a:rPr lang="fr-FR" sz="2200" dirty="0" err="1">
                <a:solidFill>
                  <a:schemeClr val="tx1"/>
                </a:solidFill>
              </a:rPr>
              <a:t>Evan</a:t>
            </a:r>
            <a:r>
              <a:rPr lang="fr-FR" sz="2200" dirty="0">
                <a:solidFill>
                  <a:schemeClr val="tx1"/>
                </a:solidFill>
              </a:rPr>
              <a:t> Williams, </a:t>
            </a:r>
            <a:r>
              <a:rPr lang="fr-FR" sz="2200" dirty="0" err="1">
                <a:solidFill>
                  <a:schemeClr val="tx1"/>
                </a:solidFill>
              </a:rPr>
              <a:t>Biz</a:t>
            </a:r>
            <a:r>
              <a:rPr lang="fr-FR" sz="2200" dirty="0">
                <a:solidFill>
                  <a:schemeClr val="tx1"/>
                </a:solidFill>
              </a:rPr>
              <a:t> Stone et Noah Glass</a:t>
            </a:r>
          </a:p>
          <a:p>
            <a:pPr lvl="1"/>
            <a:endParaRPr lang="fr-FR" sz="2200" dirty="0">
              <a:solidFill>
                <a:schemeClr val="tx1"/>
              </a:solidFill>
            </a:endParaRP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En avril 2021, Twitter compte 199 millions d’utilisateurs journaliers actifs dans le monde</a:t>
            </a:r>
          </a:p>
          <a:p>
            <a:pPr lvl="1"/>
            <a:endParaRPr lang="fr-FR" sz="2200" dirty="0">
              <a:solidFill>
                <a:schemeClr val="tx1"/>
              </a:solidFill>
            </a:endParaRP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En France, on évalue à 12,8 millions le nombre d'utilisateurs actifs mensuels sur Twitter</a:t>
            </a:r>
          </a:p>
          <a:p>
            <a:pPr lvl="1"/>
            <a:endParaRPr lang="fr-FR" sz="2200" dirty="0">
              <a:solidFill>
                <a:schemeClr val="tx1"/>
              </a:solidFill>
            </a:endParaRP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Messages limités à 280 caractères</a:t>
            </a:r>
          </a:p>
          <a:p>
            <a:pPr lvl="1"/>
            <a:endParaRPr lang="fr-FR" sz="2200" dirty="0">
              <a:solidFill>
                <a:schemeClr val="tx1"/>
              </a:solidFill>
            </a:endParaRP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Le réseau le plus simple dans la théorie</a:t>
            </a:r>
          </a:p>
          <a:p>
            <a:pPr lvl="1"/>
            <a:endParaRPr lang="fr-FR" sz="2200" dirty="0">
              <a:solidFill>
                <a:schemeClr val="tx1"/>
              </a:solidFill>
            </a:endParaRP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Le réseau le plus « dangereux » du a la présence de communautés sulfureuses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0" y="728969"/>
            <a:ext cx="1219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Réseaux sociaux: Twitter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86" y="11927"/>
            <a:ext cx="12192000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 descr="LOGO ADRAR 300dpi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815" y="46931"/>
            <a:ext cx="432261" cy="57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6" y="116618"/>
            <a:ext cx="2346531" cy="435439"/>
          </a:xfrm>
          <a:prstGeom prst="rect">
            <a:avLst/>
          </a:prstGeom>
        </p:spPr>
      </p:pic>
      <p:pic>
        <p:nvPicPr>
          <p:cNvPr id="9" name="Image 8" descr="personnes-adrar-coul_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14888" y="111271"/>
            <a:ext cx="346861" cy="352500"/>
          </a:xfrm>
          <a:prstGeom prst="rect">
            <a:avLst/>
          </a:prstGeom>
        </p:spPr>
      </p:pic>
      <p:pic>
        <p:nvPicPr>
          <p:cNvPr id="10" name="Image 9" descr="bien plu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47907" y="126966"/>
            <a:ext cx="1289328" cy="364658"/>
          </a:xfrm>
          <a:prstGeom prst="rect">
            <a:avLst/>
          </a:prstGeom>
        </p:spPr>
      </p:pic>
      <p:pic>
        <p:nvPicPr>
          <p:cNvPr id="11" name="Image 10" descr="personnes-adrar-coul_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23393" y="58452"/>
            <a:ext cx="510617" cy="506565"/>
          </a:xfrm>
          <a:prstGeom prst="rect">
            <a:avLst/>
          </a:prstGeom>
        </p:spPr>
      </p:pic>
      <p:pic>
        <p:nvPicPr>
          <p:cNvPr id="12" name="Image 11" descr="Photo 28-01-2016 21 53 09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6"/>
          <a:stretch/>
        </p:blipFill>
        <p:spPr>
          <a:xfrm>
            <a:off x="8012911" y="101240"/>
            <a:ext cx="393302" cy="47433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96" y="58452"/>
            <a:ext cx="1403187" cy="54724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966" y="82794"/>
            <a:ext cx="1742629" cy="49856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9598" y="-30941"/>
            <a:ext cx="12211597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6" name="Groupe 15"/>
          <p:cNvGrpSpPr/>
          <p:nvPr/>
        </p:nvGrpSpPr>
        <p:grpSpPr>
          <a:xfrm>
            <a:off x="-19598" y="-94478"/>
            <a:ext cx="12211597" cy="746449"/>
            <a:chOff x="-19598" y="-94478"/>
            <a:chExt cx="12211597" cy="746449"/>
          </a:xfrm>
        </p:grpSpPr>
        <p:sp>
          <p:nvSpPr>
            <p:cNvPr id="17" name="Rectangle 16"/>
            <p:cNvSpPr/>
            <p:nvPr/>
          </p:nvSpPr>
          <p:spPr>
            <a:xfrm>
              <a:off x="-19598" y="-30941"/>
              <a:ext cx="12211597" cy="644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8" name="Image 17" descr="bien plus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9373" y="183552"/>
              <a:ext cx="1289328" cy="364658"/>
            </a:xfrm>
            <a:prstGeom prst="rect">
              <a:avLst/>
            </a:prstGeom>
          </p:spPr>
        </p:pic>
        <p:pic>
          <p:nvPicPr>
            <p:cNvPr id="19" name="Image 18" descr="personnes-adrar-coul_1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76806" y="50870"/>
              <a:ext cx="510617" cy="506565"/>
            </a:xfrm>
            <a:prstGeom prst="rect">
              <a:avLst/>
            </a:prstGeom>
          </p:spPr>
        </p:pic>
        <p:pic>
          <p:nvPicPr>
            <p:cNvPr id="20" name="Image 19" descr="personnes-adrar-coul_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8713" y="183553"/>
              <a:ext cx="346861" cy="352500"/>
            </a:xfrm>
            <a:prstGeom prst="rect">
              <a:avLst/>
            </a:prstGeom>
          </p:spPr>
        </p:pic>
        <p:pic>
          <p:nvPicPr>
            <p:cNvPr id="21" name="Image 20" descr="LOGO ADRAR 300dpi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82" y="6345"/>
              <a:ext cx="432261" cy="5748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Image 21" descr="LOGO-ERN-GEN2017-1.png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245"/>
            <a:stretch/>
          </p:blipFill>
          <p:spPr>
            <a:xfrm>
              <a:off x="6744921" y="-32723"/>
              <a:ext cx="2275425" cy="669355"/>
            </a:xfrm>
            <a:prstGeom prst="rect">
              <a:avLst/>
            </a:prstGeom>
          </p:spPr>
        </p:pic>
        <p:pic>
          <p:nvPicPr>
            <p:cNvPr id="23" name="Image 22" descr="redim-06.pn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400" b="26267"/>
            <a:stretch/>
          </p:blipFill>
          <p:spPr>
            <a:xfrm>
              <a:off x="10775894" y="-14434"/>
              <a:ext cx="1369060" cy="620641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02" t="22888" r="16244" b="27236"/>
            <a:stretch/>
          </p:blipFill>
          <p:spPr>
            <a:xfrm>
              <a:off x="9011015" y="-94478"/>
              <a:ext cx="1502229" cy="746449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63" b="24898"/>
            <a:stretch/>
          </p:blipFill>
          <p:spPr>
            <a:xfrm>
              <a:off x="699170" y="38062"/>
              <a:ext cx="2612643" cy="537329"/>
            </a:xfrm>
            <a:prstGeom prst="rect">
              <a:avLst/>
            </a:prstGeom>
          </p:spPr>
        </p:pic>
      </p:grpSp>
      <p:pic>
        <p:nvPicPr>
          <p:cNvPr id="13314" name="Picture 2" descr="logo de Twitter">
            <a:extLst>
              <a:ext uri="{FF2B5EF4-FFF2-40B4-BE49-F238E27FC236}">
                <a16:creationId xmlns:a16="http://schemas.microsoft.com/office/drawing/2014/main" id="{1E5F7915-F701-4B30-8464-89DF3D464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4002" y="5990252"/>
            <a:ext cx="890952" cy="72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93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73BCA3-0527-421A-953E-C96AE40D9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016" y="1603040"/>
            <a:ext cx="10233800" cy="474963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sz="2400" dirty="0">
                <a:solidFill>
                  <a:schemeClr val="tx1"/>
                </a:solidFill>
              </a:rPr>
              <a:t>Quand publier ?</a:t>
            </a:r>
          </a:p>
          <a:p>
            <a:endParaRPr lang="fr-FR" sz="24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0" y="728969"/>
            <a:ext cx="1219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Réseaux sociaux: Twitter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86" y="11927"/>
            <a:ext cx="12192000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 descr="LOGO ADRAR 300dpi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815" y="46931"/>
            <a:ext cx="432261" cy="57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6" y="116618"/>
            <a:ext cx="2346531" cy="435439"/>
          </a:xfrm>
          <a:prstGeom prst="rect">
            <a:avLst/>
          </a:prstGeom>
        </p:spPr>
      </p:pic>
      <p:pic>
        <p:nvPicPr>
          <p:cNvPr id="9" name="Image 8" descr="personnes-adrar-coul_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14888" y="111271"/>
            <a:ext cx="346861" cy="352500"/>
          </a:xfrm>
          <a:prstGeom prst="rect">
            <a:avLst/>
          </a:prstGeom>
        </p:spPr>
      </p:pic>
      <p:pic>
        <p:nvPicPr>
          <p:cNvPr id="10" name="Image 9" descr="bien plu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47907" y="126966"/>
            <a:ext cx="1289328" cy="364658"/>
          </a:xfrm>
          <a:prstGeom prst="rect">
            <a:avLst/>
          </a:prstGeom>
        </p:spPr>
      </p:pic>
      <p:pic>
        <p:nvPicPr>
          <p:cNvPr id="11" name="Image 10" descr="personnes-adrar-coul_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23393" y="58452"/>
            <a:ext cx="510617" cy="506565"/>
          </a:xfrm>
          <a:prstGeom prst="rect">
            <a:avLst/>
          </a:prstGeom>
        </p:spPr>
      </p:pic>
      <p:pic>
        <p:nvPicPr>
          <p:cNvPr id="12" name="Image 11" descr="Photo 28-01-2016 21 53 09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6"/>
          <a:stretch/>
        </p:blipFill>
        <p:spPr>
          <a:xfrm>
            <a:off x="8012911" y="101240"/>
            <a:ext cx="393302" cy="47433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96" y="58452"/>
            <a:ext cx="1403187" cy="54724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966" y="82794"/>
            <a:ext cx="1742629" cy="49856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9598" y="-30941"/>
            <a:ext cx="12211597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6" name="Groupe 15"/>
          <p:cNvGrpSpPr/>
          <p:nvPr/>
        </p:nvGrpSpPr>
        <p:grpSpPr>
          <a:xfrm>
            <a:off x="-19598" y="-94478"/>
            <a:ext cx="12211597" cy="746449"/>
            <a:chOff x="-19598" y="-94478"/>
            <a:chExt cx="12211597" cy="746449"/>
          </a:xfrm>
        </p:grpSpPr>
        <p:sp>
          <p:nvSpPr>
            <p:cNvPr id="17" name="Rectangle 16"/>
            <p:cNvSpPr/>
            <p:nvPr/>
          </p:nvSpPr>
          <p:spPr>
            <a:xfrm>
              <a:off x="-19598" y="-30941"/>
              <a:ext cx="12211597" cy="644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8" name="Image 17" descr="bien plus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9373" y="183552"/>
              <a:ext cx="1289328" cy="364658"/>
            </a:xfrm>
            <a:prstGeom prst="rect">
              <a:avLst/>
            </a:prstGeom>
          </p:spPr>
        </p:pic>
        <p:pic>
          <p:nvPicPr>
            <p:cNvPr id="19" name="Image 18" descr="personnes-adrar-coul_1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76806" y="50870"/>
              <a:ext cx="510617" cy="506565"/>
            </a:xfrm>
            <a:prstGeom prst="rect">
              <a:avLst/>
            </a:prstGeom>
          </p:spPr>
        </p:pic>
        <p:pic>
          <p:nvPicPr>
            <p:cNvPr id="20" name="Image 19" descr="personnes-adrar-coul_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8713" y="183553"/>
              <a:ext cx="346861" cy="352500"/>
            </a:xfrm>
            <a:prstGeom prst="rect">
              <a:avLst/>
            </a:prstGeom>
          </p:spPr>
        </p:pic>
        <p:pic>
          <p:nvPicPr>
            <p:cNvPr id="21" name="Image 20" descr="LOGO ADRAR 300dpi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82" y="6345"/>
              <a:ext cx="432261" cy="5748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Image 21" descr="LOGO-ERN-GEN2017-1.png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245"/>
            <a:stretch/>
          </p:blipFill>
          <p:spPr>
            <a:xfrm>
              <a:off x="6744921" y="-32723"/>
              <a:ext cx="2275425" cy="669355"/>
            </a:xfrm>
            <a:prstGeom prst="rect">
              <a:avLst/>
            </a:prstGeom>
          </p:spPr>
        </p:pic>
        <p:pic>
          <p:nvPicPr>
            <p:cNvPr id="23" name="Image 22" descr="redim-06.pn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400" b="26267"/>
            <a:stretch/>
          </p:blipFill>
          <p:spPr>
            <a:xfrm>
              <a:off x="10775894" y="-14434"/>
              <a:ext cx="1369060" cy="620641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02" t="22888" r="16244" b="27236"/>
            <a:stretch/>
          </p:blipFill>
          <p:spPr>
            <a:xfrm>
              <a:off x="9011015" y="-94478"/>
              <a:ext cx="1502229" cy="746449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63" b="24898"/>
            <a:stretch/>
          </p:blipFill>
          <p:spPr>
            <a:xfrm>
              <a:off x="699170" y="38062"/>
              <a:ext cx="2612643" cy="537329"/>
            </a:xfrm>
            <a:prstGeom prst="rect">
              <a:avLst/>
            </a:prstGeom>
          </p:spPr>
        </p:pic>
      </p:grpSp>
      <p:pic>
        <p:nvPicPr>
          <p:cNvPr id="28" name="Picture 2" descr="logo de Twitter">
            <a:extLst>
              <a:ext uri="{FF2B5EF4-FFF2-40B4-BE49-F238E27FC236}">
                <a16:creationId xmlns:a16="http://schemas.microsoft.com/office/drawing/2014/main" id="{F3BFCAF1-91CF-4661-B8AC-E0C76E694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4002" y="5990252"/>
            <a:ext cx="890952" cy="72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Les meilleurs moments pour publier sur Twitter">
            <a:extLst>
              <a:ext uri="{FF2B5EF4-FFF2-40B4-BE49-F238E27FC236}">
                <a16:creationId xmlns:a16="http://schemas.microsoft.com/office/drawing/2014/main" id="{593D4CBC-15E1-4D30-B0CC-C926EBD97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533" y="2376220"/>
            <a:ext cx="7391403" cy="415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3191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73BCA3-0527-421A-953E-C96AE40D9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722" y="1548898"/>
            <a:ext cx="10466410" cy="4749633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endParaRPr lang="fr-FR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fr-FR" sz="2400" dirty="0">
                <a:solidFill>
                  <a:schemeClr val="tx1"/>
                </a:solidFill>
              </a:rPr>
              <a:t>En 2020, 60% des utilisateurs de Twitter en France sont des hommes, 40% des femmes. Les utilisateurs par âge se découpent de cette manière : </a:t>
            </a:r>
          </a:p>
          <a:p>
            <a:endParaRPr lang="fr-FR" sz="2400" dirty="0">
              <a:solidFill>
                <a:schemeClr val="tx1"/>
              </a:solidFill>
            </a:endParaRPr>
          </a:p>
          <a:p>
            <a:r>
              <a:rPr lang="fr-FR" sz="2400" dirty="0">
                <a:solidFill>
                  <a:schemeClr val="tx1"/>
                </a:solidFill>
              </a:rPr>
              <a:t>18-24 ans : 22%</a:t>
            </a:r>
          </a:p>
          <a:p>
            <a:r>
              <a:rPr lang="fr-FR" sz="2400" dirty="0">
                <a:solidFill>
                  <a:schemeClr val="tx1"/>
                </a:solidFill>
              </a:rPr>
              <a:t>25-34 ans : 25%</a:t>
            </a:r>
          </a:p>
          <a:p>
            <a:r>
              <a:rPr lang="fr-FR" sz="2400" dirty="0">
                <a:solidFill>
                  <a:schemeClr val="tx1"/>
                </a:solidFill>
              </a:rPr>
              <a:t>35-44 ans : 24%</a:t>
            </a:r>
          </a:p>
          <a:p>
            <a:r>
              <a:rPr lang="fr-FR" sz="2400" dirty="0">
                <a:solidFill>
                  <a:schemeClr val="tx1"/>
                </a:solidFill>
              </a:rPr>
              <a:t>45-54 ans : 20%</a:t>
            </a:r>
          </a:p>
          <a:p>
            <a:r>
              <a:rPr lang="fr-FR" sz="2400" dirty="0">
                <a:solidFill>
                  <a:schemeClr val="tx1"/>
                </a:solidFill>
              </a:rPr>
              <a:t>55-64 ans : 9%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0" y="728969"/>
            <a:ext cx="1219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Réseaux sociaux: Twitter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86" y="11927"/>
            <a:ext cx="12192000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 descr="LOGO ADRAR 300dpi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815" y="46931"/>
            <a:ext cx="432261" cy="57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6" y="116618"/>
            <a:ext cx="2346531" cy="435439"/>
          </a:xfrm>
          <a:prstGeom prst="rect">
            <a:avLst/>
          </a:prstGeom>
        </p:spPr>
      </p:pic>
      <p:pic>
        <p:nvPicPr>
          <p:cNvPr id="9" name="Image 8" descr="personnes-adrar-coul_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14888" y="111271"/>
            <a:ext cx="346861" cy="352500"/>
          </a:xfrm>
          <a:prstGeom prst="rect">
            <a:avLst/>
          </a:prstGeom>
        </p:spPr>
      </p:pic>
      <p:pic>
        <p:nvPicPr>
          <p:cNvPr id="10" name="Image 9" descr="bien plu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47907" y="126966"/>
            <a:ext cx="1289328" cy="364658"/>
          </a:xfrm>
          <a:prstGeom prst="rect">
            <a:avLst/>
          </a:prstGeom>
        </p:spPr>
      </p:pic>
      <p:pic>
        <p:nvPicPr>
          <p:cNvPr id="11" name="Image 10" descr="personnes-adrar-coul_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23393" y="58452"/>
            <a:ext cx="510617" cy="506565"/>
          </a:xfrm>
          <a:prstGeom prst="rect">
            <a:avLst/>
          </a:prstGeom>
        </p:spPr>
      </p:pic>
      <p:pic>
        <p:nvPicPr>
          <p:cNvPr id="12" name="Image 11" descr="Photo 28-01-2016 21 53 09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6"/>
          <a:stretch/>
        </p:blipFill>
        <p:spPr>
          <a:xfrm>
            <a:off x="8012911" y="101240"/>
            <a:ext cx="393302" cy="47433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96" y="58452"/>
            <a:ext cx="1403187" cy="54724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966" y="82794"/>
            <a:ext cx="1742629" cy="49856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9598" y="-30941"/>
            <a:ext cx="12211597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6" name="Groupe 15"/>
          <p:cNvGrpSpPr/>
          <p:nvPr/>
        </p:nvGrpSpPr>
        <p:grpSpPr>
          <a:xfrm>
            <a:off x="-19598" y="-94478"/>
            <a:ext cx="12211597" cy="746449"/>
            <a:chOff x="-19598" y="-94478"/>
            <a:chExt cx="12211597" cy="746449"/>
          </a:xfrm>
        </p:grpSpPr>
        <p:sp>
          <p:nvSpPr>
            <p:cNvPr id="17" name="Rectangle 16"/>
            <p:cNvSpPr/>
            <p:nvPr/>
          </p:nvSpPr>
          <p:spPr>
            <a:xfrm>
              <a:off x="-19598" y="-30941"/>
              <a:ext cx="12211597" cy="644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8" name="Image 17" descr="bien plus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9373" y="183552"/>
              <a:ext cx="1289328" cy="364658"/>
            </a:xfrm>
            <a:prstGeom prst="rect">
              <a:avLst/>
            </a:prstGeom>
          </p:spPr>
        </p:pic>
        <p:pic>
          <p:nvPicPr>
            <p:cNvPr id="19" name="Image 18" descr="personnes-adrar-coul_1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76806" y="50870"/>
              <a:ext cx="510617" cy="506565"/>
            </a:xfrm>
            <a:prstGeom prst="rect">
              <a:avLst/>
            </a:prstGeom>
          </p:spPr>
        </p:pic>
        <p:pic>
          <p:nvPicPr>
            <p:cNvPr id="20" name="Image 19" descr="personnes-adrar-coul_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8713" y="183553"/>
              <a:ext cx="346861" cy="352500"/>
            </a:xfrm>
            <a:prstGeom prst="rect">
              <a:avLst/>
            </a:prstGeom>
          </p:spPr>
        </p:pic>
        <p:pic>
          <p:nvPicPr>
            <p:cNvPr id="21" name="Image 20" descr="LOGO ADRAR 300dpi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82" y="6345"/>
              <a:ext cx="432261" cy="5748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Image 21" descr="LOGO-ERN-GEN2017-1.png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245"/>
            <a:stretch/>
          </p:blipFill>
          <p:spPr>
            <a:xfrm>
              <a:off x="6744921" y="-32723"/>
              <a:ext cx="2275425" cy="669355"/>
            </a:xfrm>
            <a:prstGeom prst="rect">
              <a:avLst/>
            </a:prstGeom>
          </p:spPr>
        </p:pic>
        <p:pic>
          <p:nvPicPr>
            <p:cNvPr id="23" name="Image 22" descr="redim-06.pn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400" b="26267"/>
            <a:stretch/>
          </p:blipFill>
          <p:spPr>
            <a:xfrm>
              <a:off x="10775894" y="-14434"/>
              <a:ext cx="1369060" cy="620641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02" t="22888" r="16244" b="27236"/>
            <a:stretch/>
          </p:blipFill>
          <p:spPr>
            <a:xfrm>
              <a:off x="9011015" y="-94478"/>
              <a:ext cx="1502229" cy="746449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63" b="24898"/>
            <a:stretch/>
          </p:blipFill>
          <p:spPr>
            <a:xfrm>
              <a:off x="699170" y="38062"/>
              <a:ext cx="2612643" cy="537329"/>
            </a:xfrm>
            <a:prstGeom prst="rect">
              <a:avLst/>
            </a:prstGeom>
          </p:spPr>
        </p:pic>
      </p:grpSp>
      <p:pic>
        <p:nvPicPr>
          <p:cNvPr id="27" name="Picture 2" descr="logo de Twitter">
            <a:extLst>
              <a:ext uri="{FF2B5EF4-FFF2-40B4-BE49-F238E27FC236}">
                <a16:creationId xmlns:a16="http://schemas.microsoft.com/office/drawing/2014/main" id="{5FE9F29D-C5C9-45EA-9E57-F707FF9BD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4002" y="5990252"/>
            <a:ext cx="890952" cy="72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>
            <a:extLst>
              <a:ext uri="{FF2B5EF4-FFF2-40B4-BE49-F238E27FC236}">
                <a16:creationId xmlns:a16="http://schemas.microsoft.com/office/drawing/2014/main" id="{8DB6DB62-A6D8-43DE-897A-1DC809BD4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749" y="3120936"/>
            <a:ext cx="5778752" cy="323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630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73BCA3-0527-421A-953E-C96AE40D9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016" y="1603040"/>
            <a:ext cx="10233800" cy="4749633"/>
          </a:xfrm>
        </p:spPr>
        <p:txBody>
          <a:bodyPr anchor="t">
            <a:normAutofit fontScale="92500" lnSpcReduction="20000"/>
          </a:bodyPr>
          <a:lstStyle/>
          <a:p>
            <a:pPr marL="0" indent="0">
              <a:buNone/>
            </a:pPr>
            <a:r>
              <a:rPr lang="fr-FR" sz="2400" dirty="0">
                <a:solidFill>
                  <a:schemeClr val="tx1"/>
                </a:solidFill>
              </a:rPr>
              <a:t>Objectif:</a:t>
            </a: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Interagir avec sa communauté</a:t>
            </a: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Relayer du contenu/des produits</a:t>
            </a: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Partager du contenu d’actualité</a:t>
            </a: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Montrer son expertise (en répondant par exemple à des questions)</a:t>
            </a:r>
          </a:p>
          <a:p>
            <a:pPr lvl="1"/>
            <a:endParaRPr lang="fr-FR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fr-FR" sz="2400" dirty="0">
                <a:solidFill>
                  <a:schemeClr val="tx1"/>
                </a:solidFill>
              </a:rPr>
              <a:t>Conseils:</a:t>
            </a: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Publier des photos et des vidéos</a:t>
            </a: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Possibilité de faire un service de SAV alternatif</a:t>
            </a: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Faire gagner des prix (jeux concours)</a:t>
            </a: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Utiliser des hashtag populaire (en respectant votre centre d’intérêt)</a:t>
            </a: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Aller à l’essentiel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0" y="728969"/>
            <a:ext cx="1219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Réseaux sociaux: Twitter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86" y="11927"/>
            <a:ext cx="12192000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 descr="LOGO ADRAR 300dpi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815" y="46931"/>
            <a:ext cx="432261" cy="57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6" y="116618"/>
            <a:ext cx="2346531" cy="435439"/>
          </a:xfrm>
          <a:prstGeom prst="rect">
            <a:avLst/>
          </a:prstGeom>
        </p:spPr>
      </p:pic>
      <p:pic>
        <p:nvPicPr>
          <p:cNvPr id="9" name="Image 8" descr="personnes-adrar-coul_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14888" y="111271"/>
            <a:ext cx="346861" cy="352500"/>
          </a:xfrm>
          <a:prstGeom prst="rect">
            <a:avLst/>
          </a:prstGeom>
        </p:spPr>
      </p:pic>
      <p:pic>
        <p:nvPicPr>
          <p:cNvPr id="10" name="Image 9" descr="bien plu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47907" y="126966"/>
            <a:ext cx="1289328" cy="364658"/>
          </a:xfrm>
          <a:prstGeom prst="rect">
            <a:avLst/>
          </a:prstGeom>
        </p:spPr>
      </p:pic>
      <p:pic>
        <p:nvPicPr>
          <p:cNvPr id="11" name="Image 10" descr="personnes-adrar-coul_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23393" y="58452"/>
            <a:ext cx="510617" cy="506565"/>
          </a:xfrm>
          <a:prstGeom prst="rect">
            <a:avLst/>
          </a:prstGeom>
        </p:spPr>
      </p:pic>
      <p:pic>
        <p:nvPicPr>
          <p:cNvPr id="12" name="Image 11" descr="Photo 28-01-2016 21 53 09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6"/>
          <a:stretch/>
        </p:blipFill>
        <p:spPr>
          <a:xfrm>
            <a:off x="8012911" y="101240"/>
            <a:ext cx="393302" cy="47433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96" y="58452"/>
            <a:ext cx="1403187" cy="54724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966" y="82794"/>
            <a:ext cx="1742629" cy="49856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9598" y="-30941"/>
            <a:ext cx="12211597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6" name="Groupe 15"/>
          <p:cNvGrpSpPr/>
          <p:nvPr/>
        </p:nvGrpSpPr>
        <p:grpSpPr>
          <a:xfrm>
            <a:off x="-19598" y="-94478"/>
            <a:ext cx="12211597" cy="746449"/>
            <a:chOff x="-19598" y="-94478"/>
            <a:chExt cx="12211597" cy="746449"/>
          </a:xfrm>
        </p:grpSpPr>
        <p:sp>
          <p:nvSpPr>
            <p:cNvPr id="17" name="Rectangle 16"/>
            <p:cNvSpPr/>
            <p:nvPr/>
          </p:nvSpPr>
          <p:spPr>
            <a:xfrm>
              <a:off x="-19598" y="-30941"/>
              <a:ext cx="12211597" cy="644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8" name="Image 17" descr="bien plus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9373" y="183552"/>
              <a:ext cx="1289328" cy="364658"/>
            </a:xfrm>
            <a:prstGeom prst="rect">
              <a:avLst/>
            </a:prstGeom>
          </p:spPr>
        </p:pic>
        <p:pic>
          <p:nvPicPr>
            <p:cNvPr id="19" name="Image 18" descr="personnes-adrar-coul_1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76806" y="50870"/>
              <a:ext cx="510617" cy="506565"/>
            </a:xfrm>
            <a:prstGeom prst="rect">
              <a:avLst/>
            </a:prstGeom>
          </p:spPr>
        </p:pic>
        <p:pic>
          <p:nvPicPr>
            <p:cNvPr id="20" name="Image 19" descr="personnes-adrar-coul_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8713" y="183553"/>
              <a:ext cx="346861" cy="352500"/>
            </a:xfrm>
            <a:prstGeom prst="rect">
              <a:avLst/>
            </a:prstGeom>
          </p:spPr>
        </p:pic>
        <p:pic>
          <p:nvPicPr>
            <p:cNvPr id="21" name="Image 20" descr="LOGO ADRAR 300dpi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82" y="6345"/>
              <a:ext cx="432261" cy="5748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Image 21" descr="LOGO-ERN-GEN2017-1.png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245"/>
            <a:stretch/>
          </p:blipFill>
          <p:spPr>
            <a:xfrm>
              <a:off x="6744921" y="-32723"/>
              <a:ext cx="2275425" cy="669355"/>
            </a:xfrm>
            <a:prstGeom prst="rect">
              <a:avLst/>
            </a:prstGeom>
          </p:spPr>
        </p:pic>
        <p:pic>
          <p:nvPicPr>
            <p:cNvPr id="23" name="Image 22" descr="redim-06.pn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400" b="26267"/>
            <a:stretch/>
          </p:blipFill>
          <p:spPr>
            <a:xfrm>
              <a:off x="10775894" y="-14434"/>
              <a:ext cx="1369060" cy="620641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02" t="22888" r="16244" b="27236"/>
            <a:stretch/>
          </p:blipFill>
          <p:spPr>
            <a:xfrm>
              <a:off x="9011015" y="-94478"/>
              <a:ext cx="1502229" cy="746449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63" b="24898"/>
            <a:stretch/>
          </p:blipFill>
          <p:spPr>
            <a:xfrm>
              <a:off x="699170" y="38062"/>
              <a:ext cx="2612643" cy="537329"/>
            </a:xfrm>
            <a:prstGeom prst="rect">
              <a:avLst/>
            </a:prstGeom>
          </p:spPr>
        </p:pic>
      </p:grpSp>
      <p:pic>
        <p:nvPicPr>
          <p:cNvPr id="27" name="Picture 2" descr="logo de Twitter">
            <a:extLst>
              <a:ext uri="{FF2B5EF4-FFF2-40B4-BE49-F238E27FC236}">
                <a16:creationId xmlns:a16="http://schemas.microsoft.com/office/drawing/2014/main" id="{E735B857-E6B3-47C6-93AF-9FF741811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4002" y="5990252"/>
            <a:ext cx="890952" cy="72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00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0" y="728969"/>
            <a:ext cx="1219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Réseaux sociaux: Pinterest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86" y="11927"/>
            <a:ext cx="12192000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 descr="LOGO ADRAR 300dpi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815" y="46931"/>
            <a:ext cx="432261" cy="57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6" y="116618"/>
            <a:ext cx="2346531" cy="435439"/>
          </a:xfrm>
          <a:prstGeom prst="rect">
            <a:avLst/>
          </a:prstGeom>
        </p:spPr>
      </p:pic>
      <p:pic>
        <p:nvPicPr>
          <p:cNvPr id="9" name="Image 8" descr="personnes-adrar-coul_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14888" y="111271"/>
            <a:ext cx="346861" cy="352500"/>
          </a:xfrm>
          <a:prstGeom prst="rect">
            <a:avLst/>
          </a:prstGeom>
        </p:spPr>
      </p:pic>
      <p:pic>
        <p:nvPicPr>
          <p:cNvPr id="10" name="Image 9" descr="bien plu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47907" y="126966"/>
            <a:ext cx="1289328" cy="364658"/>
          </a:xfrm>
          <a:prstGeom prst="rect">
            <a:avLst/>
          </a:prstGeom>
        </p:spPr>
      </p:pic>
      <p:pic>
        <p:nvPicPr>
          <p:cNvPr id="11" name="Image 10" descr="personnes-adrar-coul_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23393" y="58452"/>
            <a:ext cx="510617" cy="506565"/>
          </a:xfrm>
          <a:prstGeom prst="rect">
            <a:avLst/>
          </a:prstGeom>
        </p:spPr>
      </p:pic>
      <p:pic>
        <p:nvPicPr>
          <p:cNvPr id="12" name="Image 11" descr="Photo 28-01-2016 21 53 09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6"/>
          <a:stretch/>
        </p:blipFill>
        <p:spPr>
          <a:xfrm>
            <a:off x="8012911" y="101240"/>
            <a:ext cx="393302" cy="47433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96" y="58452"/>
            <a:ext cx="1403187" cy="54724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966" y="82794"/>
            <a:ext cx="1742629" cy="49856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9598" y="-30941"/>
            <a:ext cx="12211597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6" name="Groupe 15"/>
          <p:cNvGrpSpPr/>
          <p:nvPr/>
        </p:nvGrpSpPr>
        <p:grpSpPr>
          <a:xfrm>
            <a:off x="-19598" y="-94478"/>
            <a:ext cx="12211597" cy="746449"/>
            <a:chOff x="-19598" y="-94478"/>
            <a:chExt cx="12211597" cy="746449"/>
          </a:xfrm>
        </p:grpSpPr>
        <p:sp>
          <p:nvSpPr>
            <p:cNvPr id="17" name="Rectangle 16"/>
            <p:cNvSpPr/>
            <p:nvPr/>
          </p:nvSpPr>
          <p:spPr>
            <a:xfrm>
              <a:off x="-19598" y="-30941"/>
              <a:ext cx="12211597" cy="644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8" name="Image 17" descr="bien plus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9373" y="183552"/>
              <a:ext cx="1289328" cy="364658"/>
            </a:xfrm>
            <a:prstGeom prst="rect">
              <a:avLst/>
            </a:prstGeom>
          </p:spPr>
        </p:pic>
        <p:pic>
          <p:nvPicPr>
            <p:cNvPr id="19" name="Image 18" descr="personnes-adrar-coul_1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76806" y="50870"/>
              <a:ext cx="510617" cy="506565"/>
            </a:xfrm>
            <a:prstGeom prst="rect">
              <a:avLst/>
            </a:prstGeom>
          </p:spPr>
        </p:pic>
        <p:pic>
          <p:nvPicPr>
            <p:cNvPr id="20" name="Image 19" descr="personnes-adrar-coul_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8713" y="183553"/>
              <a:ext cx="346861" cy="352500"/>
            </a:xfrm>
            <a:prstGeom prst="rect">
              <a:avLst/>
            </a:prstGeom>
          </p:spPr>
        </p:pic>
        <p:pic>
          <p:nvPicPr>
            <p:cNvPr id="21" name="Image 20" descr="LOGO ADRAR 300dpi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82" y="6345"/>
              <a:ext cx="432261" cy="5748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Image 21" descr="LOGO-ERN-GEN2017-1.png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245"/>
            <a:stretch/>
          </p:blipFill>
          <p:spPr>
            <a:xfrm>
              <a:off x="6744921" y="-32723"/>
              <a:ext cx="2275425" cy="669355"/>
            </a:xfrm>
            <a:prstGeom prst="rect">
              <a:avLst/>
            </a:prstGeom>
          </p:spPr>
        </p:pic>
        <p:pic>
          <p:nvPicPr>
            <p:cNvPr id="23" name="Image 22" descr="redim-06.pn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400" b="26267"/>
            <a:stretch/>
          </p:blipFill>
          <p:spPr>
            <a:xfrm>
              <a:off x="10775894" y="-14434"/>
              <a:ext cx="1369060" cy="620641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02" t="22888" r="16244" b="27236"/>
            <a:stretch/>
          </p:blipFill>
          <p:spPr>
            <a:xfrm>
              <a:off x="9011015" y="-94478"/>
              <a:ext cx="1502229" cy="746449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63" b="24898"/>
            <a:stretch/>
          </p:blipFill>
          <p:spPr>
            <a:xfrm>
              <a:off x="699170" y="38062"/>
              <a:ext cx="2612643" cy="537329"/>
            </a:xfrm>
            <a:prstGeom prst="rect">
              <a:avLst/>
            </a:prstGeom>
          </p:spPr>
        </p:pic>
      </p:grpSp>
      <p:pic>
        <p:nvPicPr>
          <p:cNvPr id="1026" name="Picture 2" descr="Pinterest fête les deux ans de son arrivée en France">
            <a:extLst>
              <a:ext uri="{FF2B5EF4-FFF2-40B4-BE49-F238E27FC236}">
                <a16:creationId xmlns:a16="http://schemas.microsoft.com/office/drawing/2014/main" id="{45CE9226-931E-48AF-A3C8-80D267511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009" y="2382253"/>
            <a:ext cx="5668210" cy="318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805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0" y="728969"/>
            <a:ext cx="1219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Réseaux sociaux: Introduction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86" y="11927"/>
            <a:ext cx="12192000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 descr="LOGO ADRAR 300dpi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815" y="46931"/>
            <a:ext cx="432261" cy="57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6" y="116618"/>
            <a:ext cx="2346531" cy="435439"/>
          </a:xfrm>
          <a:prstGeom prst="rect">
            <a:avLst/>
          </a:prstGeom>
        </p:spPr>
      </p:pic>
      <p:pic>
        <p:nvPicPr>
          <p:cNvPr id="9" name="Image 8" descr="personnes-adrar-coul_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14888" y="111271"/>
            <a:ext cx="346861" cy="352500"/>
          </a:xfrm>
          <a:prstGeom prst="rect">
            <a:avLst/>
          </a:prstGeom>
        </p:spPr>
      </p:pic>
      <p:pic>
        <p:nvPicPr>
          <p:cNvPr id="10" name="Image 9" descr="bien plu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47907" y="126966"/>
            <a:ext cx="1289328" cy="364658"/>
          </a:xfrm>
          <a:prstGeom prst="rect">
            <a:avLst/>
          </a:prstGeom>
        </p:spPr>
      </p:pic>
      <p:pic>
        <p:nvPicPr>
          <p:cNvPr id="11" name="Image 10" descr="personnes-adrar-coul_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23393" y="58452"/>
            <a:ext cx="510617" cy="506565"/>
          </a:xfrm>
          <a:prstGeom prst="rect">
            <a:avLst/>
          </a:prstGeom>
        </p:spPr>
      </p:pic>
      <p:pic>
        <p:nvPicPr>
          <p:cNvPr id="12" name="Image 11" descr="Photo 28-01-2016 21 53 09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6"/>
          <a:stretch/>
        </p:blipFill>
        <p:spPr>
          <a:xfrm>
            <a:off x="8012911" y="101240"/>
            <a:ext cx="393302" cy="47433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96" y="58452"/>
            <a:ext cx="1403187" cy="54724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966" y="82794"/>
            <a:ext cx="1742629" cy="49856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9598" y="-30941"/>
            <a:ext cx="12211597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6" name="Groupe 15"/>
          <p:cNvGrpSpPr/>
          <p:nvPr/>
        </p:nvGrpSpPr>
        <p:grpSpPr>
          <a:xfrm>
            <a:off x="-19598" y="-94478"/>
            <a:ext cx="12211597" cy="746449"/>
            <a:chOff x="-19598" y="-94478"/>
            <a:chExt cx="12211597" cy="746449"/>
          </a:xfrm>
        </p:grpSpPr>
        <p:sp>
          <p:nvSpPr>
            <p:cNvPr id="17" name="Rectangle 16"/>
            <p:cNvSpPr/>
            <p:nvPr/>
          </p:nvSpPr>
          <p:spPr>
            <a:xfrm>
              <a:off x="-19598" y="-30941"/>
              <a:ext cx="12211597" cy="644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8" name="Image 17" descr="bien plus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9373" y="183552"/>
              <a:ext cx="1289328" cy="364658"/>
            </a:xfrm>
            <a:prstGeom prst="rect">
              <a:avLst/>
            </a:prstGeom>
          </p:spPr>
        </p:pic>
        <p:pic>
          <p:nvPicPr>
            <p:cNvPr id="19" name="Image 18" descr="personnes-adrar-coul_1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76806" y="50870"/>
              <a:ext cx="510617" cy="506565"/>
            </a:xfrm>
            <a:prstGeom prst="rect">
              <a:avLst/>
            </a:prstGeom>
          </p:spPr>
        </p:pic>
        <p:pic>
          <p:nvPicPr>
            <p:cNvPr id="20" name="Image 19" descr="personnes-adrar-coul_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8713" y="183553"/>
              <a:ext cx="346861" cy="352500"/>
            </a:xfrm>
            <a:prstGeom prst="rect">
              <a:avLst/>
            </a:prstGeom>
          </p:spPr>
        </p:pic>
        <p:pic>
          <p:nvPicPr>
            <p:cNvPr id="21" name="Image 20" descr="LOGO ADRAR 300dpi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82" y="6345"/>
              <a:ext cx="432261" cy="5748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Image 21" descr="LOGO-ERN-GEN2017-1.png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245"/>
            <a:stretch/>
          </p:blipFill>
          <p:spPr>
            <a:xfrm>
              <a:off x="6744921" y="-32723"/>
              <a:ext cx="2275425" cy="669355"/>
            </a:xfrm>
            <a:prstGeom prst="rect">
              <a:avLst/>
            </a:prstGeom>
          </p:spPr>
        </p:pic>
        <p:pic>
          <p:nvPicPr>
            <p:cNvPr id="23" name="Image 22" descr="redim-06.pn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400" b="26267"/>
            <a:stretch/>
          </p:blipFill>
          <p:spPr>
            <a:xfrm>
              <a:off x="10775894" y="-14434"/>
              <a:ext cx="1369060" cy="620641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02" t="22888" r="16244" b="27236"/>
            <a:stretch/>
          </p:blipFill>
          <p:spPr>
            <a:xfrm>
              <a:off x="9011015" y="-94478"/>
              <a:ext cx="1502229" cy="746449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63" b="24898"/>
            <a:stretch/>
          </p:blipFill>
          <p:spPr>
            <a:xfrm>
              <a:off x="699170" y="38062"/>
              <a:ext cx="2612643" cy="537329"/>
            </a:xfrm>
            <a:prstGeom prst="rect">
              <a:avLst/>
            </a:prstGeom>
          </p:spPr>
        </p:pic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A938BEB-0A55-423B-9121-8C8FA6EA47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987" y="2419350"/>
            <a:ext cx="6324600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054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73BCA3-0527-421A-953E-C96AE40D9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016" y="1603040"/>
            <a:ext cx="10233800" cy="4749633"/>
          </a:xfrm>
        </p:spPr>
        <p:txBody>
          <a:bodyPr anchor="t">
            <a:normAutofit fontScale="77500" lnSpcReduction="20000"/>
          </a:bodyPr>
          <a:lstStyle/>
          <a:p>
            <a:pPr marL="0" indent="0">
              <a:buNone/>
            </a:pPr>
            <a:r>
              <a:rPr lang="fr-FR" sz="2400" dirty="0">
                <a:solidFill>
                  <a:schemeClr val="tx1"/>
                </a:solidFill>
              </a:rPr>
              <a:t>Réseau social visuel</a:t>
            </a:r>
          </a:p>
          <a:p>
            <a:pPr marL="0" indent="0">
              <a:buNone/>
            </a:pPr>
            <a:endParaRPr lang="fr-FR" sz="2400" dirty="0">
              <a:solidFill>
                <a:schemeClr val="tx1"/>
              </a:solidFill>
            </a:endParaRP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Fondé en 2010 par Paul </a:t>
            </a:r>
            <a:r>
              <a:rPr lang="fr-FR" sz="2200" dirty="0" err="1">
                <a:solidFill>
                  <a:schemeClr val="tx1"/>
                </a:solidFill>
              </a:rPr>
              <a:t>Sciarra</a:t>
            </a:r>
            <a:r>
              <a:rPr lang="fr-FR" sz="2200" dirty="0">
                <a:solidFill>
                  <a:schemeClr val="tx1"/>
                </a:solidFill>
              </a:rPr>
              <a:t>, </a:t>
            </a:r>
            <a:r>
              <a:rPr lang="fr-FR" sz="2200" dirty="0" err="1">
                <a:solidFill>
                  <a:schemeClr val="tx1"/>
                </a:solidFill>
              </a:rPr>
              <a:t>Evan</a:t>
            </a:r>
            <a:r>
              <a:rPr lang="fr-FR" sz="2200" dirty="0">
                <a:solidFill>
                  <a:schemeClr val="tx1"/>
                </a:solidFill>
              </a:rPr>
              <a:t> Sharp et Ben Silbermann</a:t>
            </a:r>
          </a:p>
          <a:p>
            <a:pPr lvl="1"/>
            <a:endParaRPr lang="fr-FR" sz="2200" dirty="0">
              <a:solidFill>
                <a:schemeClr val="tx1"/>
              </a:solidFill>
            </a:endParaRP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En 2021, 450 millions d’utilisateurs actifs mensuels dans le monde</a:t>
            </a:r>
          </a:p>
          <a:p>
            <a:pPr lvl="1"/>
            <a:endParaRPr lang="fr-FR" sz="2200" dirty="0">
              <a:solidFill>
                <a:schemeClr val="tx1"/>
              </a:solidFill>
            </a:endParaRP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En France, on évalue à 12,22 millions d’utilisateurs actifs mensuels sur la plateforme</a:t>
            </a:r>
          </a:p>
          <a:p>
            <a:pPr lvl="1"/>
            <a:endParaRPr lang="fr-FR" sz="2200" dirty="0">
              <a:solidFill>
                <a:schemeClr val="tx1"/>
              </a:solidFill>
            </a:endParaRP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Réseau centré sur les images et les vidéos courtes</a:t>
            </a:r>
          </a:p>
          <a:p>
            <a:pPr lvl="1"/>
            <a:endParaRPr lang="fr-FR" sz="2200" dirty="0">
              <a:solidFill>
                <a:schemeClr val="tx1"/>
              </a:solidFill>
            </a:endParaRP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Populaire dans la branche « Do It </a:t>
            </a:r>
            <a:r>
              <a:rPr lang="fr-FR" sz="2200" dirty="0" err="1">
                <a:solidFill>
                  <a:schemeClr val="tx1"/>
                </a:solidFill>
              </a:rPr>
              <a:t>Yourself</a:t>
            </a:r>
            <a:r>
              <a:rPr lang="fr-FR" sz="2200" dirty="0">
                <a:solidFill>
                  <a:schemeClr val="tx1"/>
                </a:solidFill>
              </a:rPr>
              <a:t> » ou DIY</a:t>
            </a:r>
          </a:p>
          <a:p>
            <a:pPr lvl="1"/>
            <a:endParaRPr lang="fr-FR" sz="2200" dirty="0">
              <a:solidFill>
                <a:schemeClr val="tx1"/>
              </a:solidFill>
            </a:endParaRP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Vitrine professionnelle importante</a:t>
            </a:r>
          </a:p>
          <a:p>
            <a:pPr lvl="1"/>
            <a:endParaRPr lang="fr-FR" sz="2200" dirty="0">
              <a:solidFill>
                <a:schemeClr val="tx1"/>
              </a:solidFill>
            </a:endParaRPr>
          </a:p>
          <a:p>
            <a:pPr lvl="1"/>
            <a:endParaRPr lang="fr-FR" sz="22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0" y="728969"/>
            <a:ext cx="1219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Réseaux sociaux: Pinterest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86" y="11927"/>
            <a:ext cx="12192000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 descr="LOGO ADRAR 300dpi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815" y="46931"/>
            <a:ext cx="432261" cy="57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6" y="116618"/>
            <a:ext cx="2346531" cy="435439"/>
          </a:xfrm>
          <a:prstGeom prst="rect">
            <a:avLst/>
          </a:prstGeom>
        </p:spPr>
      </p:pic>
      <p:pic>
        <p:nvPicPr>
          <p:cNvPr id="9" name="Image 8" descr="personnes-adrar-coul_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14888" y="111271"/>
            <a:ext cx="346861" cy="352500"/>
          </a:xfrm>
          <a:prstGeom prst="rect">
            <a:avLst/>
          </a:prstGeom>
        </p:spPr>
      </p:pic>
      <p:pic>
        <p:nvPicPr>
          <p:cNvPr id="10" name="Image 9" descr="bien plu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47907" y="126966"/>
            <a:ext cx="1289328" cy="364658"/>
          </a:xfrm>
          <a:prstGeom prst="rect">
            <a:avLst/>
          </a:prstGeom>
        </p:spPr>
      </p:pic>
      <p:pic>
        <p:nvPicPr>
          <p:cNvPr id="11" name="Image 10" descr="personnes-adrar-coul_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23393" y="58452"/>
            <a:ext cx="510617" cy="506565"/>
          </a:xfrm>
          <a:prstGeom prst="rect">
            <a:avLst/>
          </a:prstGeom>
        </p:spPr>
      </p:pic>
      <p:pic>
        <p:nvPicPr>
          <p:cNvPr id="12" name="Image 11" descr="Photo 28-01-2016 21 53 09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6"/>
          <a:stretch/>
        </p:blipFill>
        <p:spPr>
          <a:xfrm>
            <a:off x="8012911" y="101240"/>
            <a:ext cx="393302" cy="47433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96" y="58452"/>
            <a:ext cx="1403187" cy="54724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966" y="82794"/>
            <a:ext cx="1742629" cy="49856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9598" y="-30941"/>
            <a:ext cx="12211597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6" name="Groupe 15"/>
          <p:cNvGrpSpPr/>
          <p:nvPr/>
        </p:nvGrpSpPr>
        <p:grpSpPr>
          <a:xfrm>
            <a:off x="-19598" y="-94478"/>
            <a:ext cx="12211597" cy="746449"/>
            <a:chOff x="-19598" y="-94478"/>
            <a:chExt cx="12211597" cy="746449"/>
          </a:xfrm>
        </p:grpSpPr>
        <p:sp>
          <p:nvSpPr>
            <p:cNvPr id="17" name="Rectangle 16"/>
            <p:cNvSpPr/>
            <p:nvPr/>
          </p:nvSpPr>
          <p:spPr>
            <a:xfrm>
              <a:off x="-19598" y="-30941"/>
              <a:ext cx="12211597" cy="644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8" name="Image 17" descr="bien plus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9373" y="183552"/>
              <a:ext cx="1289328" cy="364658"/>
            </a:xfrm>
            <a:prstGeom prst="rect">
              <a:avLst/>
            </a:prstGeom>
          </p:spPr>
        </p:pic>
        <p:pic>
          <p:nvPicPr>
            <p:cNvPr id="19" name="Image 18" descr="personnes-adrar-coul_1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76806" y="50870"/>
              <a:ext cx="510617" cy="506565"/>
            </a:xfrm>
            <a:prstGeom prst="rect">
              <a:avLst/>
            </a:prstGeom>
          </p:spPr>
        </p:pic>
        <p:pic>
          <p:nvPicPr>
            <p:cNvPr id="20" name="Image 19" descr="personnes-adrar-coul_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8713" y="183553"/>
              <a:ext cx="346861" cy="352500"/>
            </a:xfrm>
            <a:prstGeom prst="rect">
              <a:avLst/>
            </a:prstGeom>
          </p:spPr>
        </p:pic>
        <p:pic>
          <p:nvPicPr>
            <p:cNvPr id="21" name="Image 20" descr="LOGO ADRAR 300dpi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82" y="6345"/>
              <a:ext cx="432261" cy="5748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Image 21" descr="LOGO-ERN-GEN2017-1.png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245"/>
            <a:stretch/>
          </p:blipFill>
          <p:spPr>
            <a:xfrm>
              <a:off x="6744921" y="-32723"/>
              <a:ext cx="2275425" cy="669355"/>
            </a:xfrm>
            <a:prstGeom prst="rect">
              <a:avLst/>
            </a:prstGeom>
          </p:spPr>
        </p:pic>
        <p:pic>
          <p:nvPicPr>
            <p:cNvPr id="23" name="Image 22" descr="redim-06.pn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400" b="26267"/>
            <a:stretch/>
          </p:blipFill>
          <p:spPr>
            <a:xfrm>
              <a:off x="10775894" y="-14434"/>
              <a:ext cx="1369060" cy="620641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02" t="22888" r="16244" b="27236"/>
            <a:stretch/>
          </p:blipFill>
          <p:spPr>
            <a:xfrm>
              <a:off x="9011015" y="-94478"/>
              <a:ext cx="1502229" cy="746449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63" b="24898"/>
            <a:stretch/>
          </p:blipFill>
          <p:spPr>
            <a:xfrm>
              <a:off x="699170" y="38062"/>
              <a:ext cx="2612643" cy="537329"/>
            </a:xfrm>
            <a:prstGeom prst="rect">
              <a:avLst/>
            </a:prstGeom>
          </p:spPr>
        </p:pic>
      </p:grpSp>
      <p:pic>
        <p:nvPicPr>
          <p:cNvPr id="26" name="Image 25">
            <a:extLst>
              <a:ext uri="{FF2B5EF4-FFF2-40B4-BE49-F238E27FC236}">
                <a16:creationId xmlns:a16="http://schemas.microsoft.com/office/drawing/2014/main" id="{CF58E138-9E14-44FE-8F37-F181CDFCA77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254002" y="5942596"/>
            <a:ext cx="820153" cy="82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7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73BCA3-0527-421A-953E-C96AE40D9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016" y="1603040"/>
            <a:ext cx="10233800" cy="474963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sz="2400" dirty="0">
                <a:solidFill>
                  <a:schemeClr val="tx1"/>
                </a:solidFill>
              </a:rPr>
              <a:t>Quand publier ?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0" y="728969"/>
            <a:ext cx="1219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Réseaux sociaux: Pinterest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86" y="11927"/>
            <a:ext cx="12192000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 descr="LOGO ADRAR 300dpi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815" y="46931"/>
            <a:ext cx="432261" cy="57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6" y="116618"/>
            <a:ext cx="2346531" cy="435439"/>
          </a:xfrm>
          <a:prstGeom prst="rect">
            <a:avLst/>
          </a:prstGeom>
        </p:spPr>
      </p:pic>
      <p:pic>
        <p:nvPicPr>
          <p:cNvPr id="9" name="Image 8" descr="personnes-adrar-coul_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14888" y="111271"/>
            <a:ext cx="346861" cy="352500"/>
          </a:xfrm>
          <a:prstGeom prst="rect">
            <a:avLst/>
          </a:prstGeom>
        </p:spPr>
      </p:pic>
      <p:pic>
        <p:nvPicPr>
          <p:cNvPr id="10" name="Image 9" descr="bien plu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47907" y="126966"/>
            <a:ext cx="1289328" cy="364658"/>
          </a:xfrm>
          <a:prstGeom prst="rect">
            <a:avLst/>
          </a:prstGeom>
        </p:spPr>
      </p:pic>
      <p:pic>
        <p:nvPicPr>
          <p:cNvPr id="11" name="Image 10" descr="personnes-adrar-coul_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23393" y="58452"/>
            <a:ext cx="510617" cy="506565"/>
          </a:xfrm>
          <a:prstGeom prst="rect">
            <a:avLst/>
          </a:prstGeom>
        </p:spPr>
      </p:pic>
      <p:pic>
        <p:nvPicPr>
          <p:cNvPr id="12" name="Image 11" descr="Photo 28-01-2016 21 53 09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6"/>
          <a:stretch/>
        </p:blipFill>
        <p:spPr>
          <a:xfrm>
            <a:off x="8012911" y="101240"/>
            <a:ext cx="393302" cy="47433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96" y="58452"/>
            <a:ext cx="1403187" cy="54724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966" y="82794"/>
            <a:ext cx="1742629" cy="49856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9598" y="-30941"/>
            <a:ext cx="12211597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6" name="Groupe 15"/>
          <p:cNvGrpSpPr/>
          <p:nvPr/>
        </p:nvGrpSpPr>
        <p:grpSpPr>
          <a:xfrm>
            <a:off x="-19598" y="-94478"/>
            <a:ext cx="12211597" cy="746449"/>
            <a:chOff x="-19598" y="-94478"/>
            <a:chExt cx="12211597" cy="746449"/>
          </a:xfrm>
        </p:grpSpPr>
        <p:sp>
          <p:nvSpPr>
            <p:cNvPr id="17" name="Rectangle 16"/>
            <p:cNvSpPr/>
            <p:nvPr/>
          </p:nvSpPr>
          <p:spPr>
            <a:xfrm>
              <a:off x="-19598" y="-30941"/>
              <a:ext cx="12211597" cy="644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8" name="Image 17" descr="bien plus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9373" y="183552"/>
              <a:ext cx="1289328" cy="364658"/>
            </a:xfrm>
            <a:prstGeom prst="rect">
              <a:avLst/>
            </a:prstGeom>
          </p:spPr>
        </p:pic>
        <p:pic>
          <p:nvPicPr>
            <p:cNvPr id="19" name="Image 18" descr="personnes-adrar-coul_1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76806" y="50870"/>
              <a:ext cx="510617" cy="506565"/>
            </a:xfrm>
            <a:prstGeom prst="rect">
              <a:avLst/>
            </a:prstGeom>
          </p:spPr>
        </p:pic>
        <p:pic>
          <p:nvPicPr>
            <p:cNvPr id="20" name="Image 19" descr="personnes-adrar-coul_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8713" y="183553"/>
              <a:ext cx="346861" cy="352500"/>
            </a:xfrm>
            <a:prstGeom prst="rect">
              <a:avLst/>
            </a:prstGeom>
          </p:spPr>
        </p:pic>
        <p:pic>
          <p:nvPicPr>
            <p:cNvPr id="21" name="Image 20" descr="LOGO ADRAR 300dpi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82" y="6345"/>
              <a:ext cx="432261" cy="5748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Image 21" descr="LOGO-ERN-GEN2017-1.png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245"/>
            <a:stretch/>
          </p:blipFill>
          <p:spPr>
            <a:xfrm>
              <a:off x="6744921" y="-32723"/>
              <a:ext cx="2275425" cy="669355"/>
            </a:xfrm>
            <a:prstGeom prst="rect">
              <a:avLst/>
            </a:prstGeom>
          </p:spPr>
        </p:pic>
        <p:pic>
          <p:nvPicPr>
            <p:cNvPr id="23" name="Image 22" descr="redim-06.pn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400" b="26267"/>
            <a:stretch/>
          </p:blipFill>
          <p:spPr>
            <a:xfrm>
              <a:off x="10775894" y="-14434"/>
              <a:ext cx="1369060" cy="620641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02" t="22888" r="16244" b="27236"/>
            <a:stretch/>
          </p:blipFill>
          <p:spPr>
            <a:xfrm>
              <a:off x="9011015" y="-94478"/>
              <a:ext cx="1502229" cy="746449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63" b="24898"/>
            <a:stretch/>
          </p:blipFill>
          <p:spPr>
            <a:xfrm>
              <a:off x="699170" y="38062"/>
              <a:ext cx="2612643" cy="537329"/>
            </a:xfrm>
            <a:prstGeom prst="rect">
              <a:avLst/>
            </a:prstGeom>
          </p:spPr>
        </p:pic>
      </p:grpSp>
      <p:pic>
        <p:nvPicPr>
          <p:cNvPr id="29" name="Image 28">
            <a:extLst>
              <a:ext uri="{FF2B5EF4-FFF2-40B4-BE49-F238E27FC236}">
                <a16:creationId xmlns:a16="http://schemas.microsoft.com/office/drawing/2014/main" id="{A0FD2452-235E-465D-A563-8F521878CF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254002" y="5942596"/>
            <a:ext cx="820153" cy="820153"/>
          </a:xfrm>
          <a:prstGeom prst="rect">
            <a:avLst/>
          </a:prstGeom>
        </p:spPr>
      </p:pic>
      <p:pic>
        <p:nvPicPr>
          <p:cNvPr id="13314" name="Picture 2" descr="Quand publier sur Pinterest">
            <a:extLst>
              <a:ext uri="{FF2B5EF4-FFF2-40B4-BE49-F238E27FC236}">
                <a16:creationId xmlns:a16="http://schemas.microsoft.com/office/drawing/2014/main" id="{C632CBF0-F460-42A0-80D9-D92A3AD39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543" y="1997095"/>
            <a:ext cx="4617700" cy="474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822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73BCA3-0527-421A-953E-C96AE40D9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722" y="1548898"/>
            <a:ext cx="10466410" cy="474963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sz="2400" dirty="0">
                <a:solidFill>
                  <a:schemeClr val="tx1"/>
                </a:solidFill>
              </a:rPr>
              <a:t>En 2021, les utilisateurs de Pinterest étaient réparti comme suit:</a:t>
            </a:r>
          </a:p>
          <a:p>
            <a:pPr marL="0" indent="0">
              <a:buNone/>
            </a:pPr>
            <a:endParaRPr lang="fr-FR" sz="2400" dirty="0">
              <a:solidFill>
                <a:schemeClr val="tx1"/>
              </a:solidFill>
            </a:endParaRP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40 % d’hommes, avec une augmentation de 42 % par rapport à 2020</a:t>
            </a:r>
          </a:p>
          <a:p>
            <a:pPr lvl="1"/>
            <a:endParaRPr lang="fr-FR" sz="2200" dirty="0">
              <a:solidFill>
                <a:schemeClr val="tx1"/>
              </a:solidFill>
            </a:endParaRP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60% de femmes</a:t>
            </a:r>
          </a:p>
          <a:p>
            <a:pPr lvl="1"/>
            <a:endParaRPr lang="fr-FR" sz="2200" dirty="0">
              <a:solidFill>
                <a:schemeClr val="tx1"/>
              </a:solidFill>
            </a:endParaRP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La plus grosse part des utilisateurs se situe entre 20 ans et 40 ans</a:t>
            </a:r>
          </a:p>
          <a:p>
            <a:pPr lvl="1"/>
            <a:endParaRPr lang="fr-FR" sz="2200" dirty="0">
              <a:solidFill>
                <a:schemeClr val="tx1"/>
              </a:solidFill>
            </a:endParaRP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La génération Z à augmenté de 50% entre 2021 et 2020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0" y="728969"/>
            <a:ext cx="1219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Réseaux sociaux: Pinterest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86" y="11927"/>
            <a:ext cx="12192000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 descr="LOGO ADRAR 300dpi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815" y="46931"/>
            <a:ext cx="432261" cy="57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6" y="116618"/>
            <a:ext cx="2346531" cy="435439"/>
          </a:xfrm>
          <a:prstGeom prst="rect">
            <a:avLst/>
          </a:prstGeom>
        </p:spPr>
      </p:pic>
      <p:pic>
        <p:nvPicPr>
          <p:cNvPr id="9" name="Image 8" descr="personnes-adrar-coul_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14888" y="111271"/>
            <a:ext cx="346861" cy="352500"/>
          </a:xfrm>
          <a:prstGeom prst="rect">
            <a:avLst/>
          </a:prstGeom>
        </p:spPr>
      </p:pic>
      <p:pic>
        <p:nvPicPr>
          <p:cNvPr id="10" name="Image 9" descr="bien plu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47907" y="126966"/>
            <a:ext cx="1289328" cy="364658"/>
          </a:xfrm>
          <a:prstGeom prst="rect">
            <a:avLst/>
          </a:prstGeom>
        </p:spPr>
      </p:pic>
      <p:pic>
        <p:nvPicPr>
          <p:cNvPr id="11" name="Image 10" descr="personnes-adrar-coul_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23393" y="58452"/>
            <a:ext cx="510617" cy="506565"/>
          </a:xfrm>
          <a:prstGeom prst="rect">
            <a:avLst/>
          </a:prstGeom>
        </p:spPr>
      </p:pic>
      <p:pic>
        <p:nvPicPr>
          <p:cNvPr id="12" name="Image 11" descr="Photo 28-01-2016 21 53 09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6"/>
          <a:stretch/>
        </p:blipFill>
        <p:spPr>
          <a:xfrm>
            <a:off x="8012911" y="101240"/>
            <a:ext cx="393302" cy="47433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96" y="58452"/>
            <a:ext cx="1403187" cy="54724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966" y="82794"/>
            <a:ext cx="1742629" cy="49856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9598" y="-30941"/>
            <a:ext cx="12211597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6" name="Groupe 15"/>
          <p:cNvGrpSpPr/>
          <p:nvPr/>
        </p:nvGrpSpPr>
        <p:grpSpPr>
          <a:xfrm>
            <a:off x="-19598" y="-94478"/>
            <a:ext cx="12211597" cy="746449"/>
            <a:chOff x="-19598" y="-94478"/>
            <a:chExt cx="12211597" cy="746449"/>
          </a:xfrm>
        </p:grpSpPr>
        <p:sp>
          <p:nvSpPr>
            <p:cNvPr id="17" name="Rectangle 16"/>
            <p:cNvSpPr/>
            <p:nvPr/>
          </p:nvSpPr>
          <p:spPr>
            <a:xfrm>
              <a:off x="-19598" y="-30941"/>
              <a:ext cx="12211597" cy="644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8" name="Image 17" descr="bien plus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9373" y="183552"/>
              <a:ext cx="1289328" cy="364658"/>
            </a:xfrm>
            <a:prstGeom prst="rect">
              <a:avLst/>
            </a:prstGeom>
          </p:spPr>
        </p:pic>
        <p:pic>
          <p:nvPicPr>
            <p:cNvPr id="19" name="Image 18" descr="personnes-adrar-coul_1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76806" y="50870"/>
              <a:ext cx="510617" cy="506565"/>
            </a:xfrm>
            <a:prstGeom prst="rect">
              <a:avLst/>
            </a:prstGeom>
          </p:spPr>
        </p:pic>
        <p:pic>
          <p:nvPicPr>
            <p:cNvPr id="20" name="Image 19" descr="personnes-adrar-coul_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8713" y="183553"/>
              <a:ext cx="346861" cy="352500"/>
            </a:xfrm>
            <a:prstGeom prst="rect">
              <a:avLst/>
            </a:prstGeom>
          </p:spPr>
        </p:pic>
        <p:pic>
          <p:nvPicPr>
            <p:cNvPr id="21" name="Image 20" descr="LOGO ADRAR 300dpi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82" y="6345"/>
              <a:ext cx="432261" cy="5748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Image 21" descr="LOGO-ERN-GEN2017-1.png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245"/>
            <a:stretch/>
          </p:blipFill>
          <p:spPr>
            <a:xfrm>
              <a:off x="6744921" y="-32723"/>
              <a:ext cx="2275425" cy="669355"/>
            </a:xfrm>
            <a:prstGeom prst="rect">
              <a:avLst/>
            </a:prstGeom>
          </p:spPr>
        </p:pic>
        <p:pic>
          <p:nvPicPr>
            <p:cNvPr id="23" name="Image 22" descr="redim-06.pn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400" b="26267"/>
            <a:stretch/>
          </p:blipFill>
          <p:spPr>
            <a:xfrm>
              <a:off x="10775894" y="-14434"/>
              <a:ext cx="1369060" cy="620641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02" t="22888" r="16244" b="27236"/>
            <a:stretch/>
          </p:blipFill>
          <p:spPr>
            <a:xfrm>
              <a:off x="9011015" y="-94478"/>
              <a:ext cx="1502229" cy="746449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63" b="24898"/>
            <a:stretch/>
          </p:blipFill>
          <p:spPr>
            <a:xfrm>
              <a:off x="699170" y="38062"/>
              <a:ext cx="2612643" cy="537329"/>
            </a:xfrm>
            <a:prstGeom prst="rect">
              <a:avLst/>
            </a:prstGeom>
          </p:spPr>
        </p:pic>
      </p:grpSp>
      <p:pic>
        <p:nvPicPr>
          <p:cNvPr id="28" name="Image 27">
            <a:extLst>
              <a:ext uri="{FF2B5EF4-FFF2-40B4-BE49-F238E27FC236}">
                <a16:creationId xmlns:a16="http://schemas.microsoft.com/office/drawing/2014/main" id="{183B00E2-D337-4C9E-92AF-AF36EFEC21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254002" y="5942596"/>
            <a:ext cx="820153" cy="82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1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73BCA3-0527-421A-953E-C96AE40D9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016" y="1603040"/>
            <a:ext cx="10233800" cy="4749633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fr-FR" sz="2400" dirty="0">
                <a:solidFill>
                  <a:schemeClr val="tx1"/>
                </a:solidFill>
              </a:rPr>
              <a:t>Objectif:</a:t>
            </a: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Mettre en avant des produits</a:t>
            </a: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Amener du trafic</a:t>
            </a: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Mettre en valeur la marque</a:t>
            </a: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Donner des astuces </a:t>
            </a:r>
          </a:p>
          <a:p>
            <a:pPr lvl="1"/>
            <a:endParaRPr lang="fr-FR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fr-FR" sz="2400" dirty="0">
                <a:solidFill>
                  <a:schemeClr val="tx1"/>
                </a:solidFill>
              </a:rPr>
              <a:t>Conseils:</a:t>
            </a: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Publier des photos et des vidéos</a:t>
            </a: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Insérer des mots-clés un peu partout (sans abus)</a:t>
            </a: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Mettre du contenu en avant régulièrement (plusieurs fois par jours)</a:t>
            </a: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Faire dans la qualité, images de grande taille et de bonne définition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0" y="728969"/>
            <a:ext cx="1219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Réseaux sociaux: Pinterest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86" y="11927"/>
            <a:ext cx="12192000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 descr="LOGO ADRAR 300dpi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815" y="46931"/>
            <a:ext cx="432261" cy="57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6" y="116618"/>
            <a:ext cx="2346531" cy="435439"/>
          </a:xfrm>
          <a:prstGeom prst="rect">
            <a:avLst/>
          </a:prstGeom>
        </p:spPr>
      </p:pic>
      <p:pic>
        <p:nvPicPr>
          <p:cNvPr id="9" name="Image 8" descr="personnes-adrar-coul_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14888" y="111271"/>
            <a:ext cx="346861" cy="352500"/>
          </a:xfrm>
          <a:prstGeom prst="rect">
            <a:avLst/>
          </a:prstGeom>
        </p:spPr>
      </p:pic>
      <p:pic>
        <p:nvPicPr>
          <p:cNvPr id="10" name="Image 9" descr="bien plu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47907" y="126966"/>
            <a:ext cx="1289328" cy="364658"/>
          </a:xfrm>
          <a:prstGeom prst="rect">
            <a:avLst/>
          </a:prstGeom>
        </p:spPr>
      </p:pic>
      <p:pic>
        <p:nvPicPr>
          <p:cNvPr id="11" name="Image 10" descr="personnes-adrar-coul_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23393" y="58452"/>
            <a:ext cx="510617" cy="506565"/>
          </a:xfrm>
          <a:prstGeom prst="rect">
            <a:avLst/>
          </a:prstGeom>
        </p:spPr>
      </p:pic>
      <p:pic>
        <p:nvPicPr>
          <p:cNvPr id="12" name="Image 11" descr="Photo 28-01-2016 21 53 09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6"/>
          <a:stretch/>
        </p:blipFill>
        <p:spPr>
          <a:xfrm>
            <a:off x="8012911" y="101240"/>
            <a:ext cx="393302" cy="47433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96" y="58452"/>
            <a:ext cx="1403187" cy="54724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966" y="82794"/>
            <a:ext cx="1742629" cy="49856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9598" y="-30941"/>
            <a:ext cx="12211597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6" name="Groupe 15"/>
          <p:cNvGrpSpPr/>
          <p:nvPr/>
        </p:nvGrpSpPr>
        <p:grpSpPr>
          <a:xfrm>
            <a:off x="-19598" y="-94478"/>
            <a:ext cx="12211597" cy="746449"/>
            <a:chOff x="-19598" y="-94478"/>
            <a:chExt cx="12211597" cy="746449"/>
          </a:xfrm>
        </p:grpSpPr>
        <p:sp>
          <p:nvSpPr>
            <p:cNvPr id="17" name="Rectangle 16"/>
            <p:cNvSpPr/>
            <p:nvPr/>
          </p:nvSpPr>
          <p:spPr>
            <a:xfrm>
              <a:off x="-19598" y="-30941"/>
              <a:ext cx="12211597" cy="644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8" name="Image 17" descr="bien plus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9373" y="183552"/>
              <a:ext cx="1289328" cy="364658"/>
            </a:xfrm>
            <a:prstGeom prst="rect">
              <a:avLst/>
            </a:prstGeom>
          </p:spPr>
        </p:pic>
        <p:pic>
          <p:nvPicPr>
            <p:cNvPr id="19" name="Image 18" descr="personnes-adrar-coul_1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76806" y="50870"/>
              <a:ext cx="510617" cy="506565"/>
            </a:xfrm>
            <a:prstGeom prst="rect">
              <a:avLst/>
            </a:prstGeom>
          </p:spPr>
        </p:pic>
        <p:pic>
          <p:nvPicPr>
            <p:cNvPr id="20" name="Image 19" descr="personnes-adrar-coul_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8713" y="183553"/>
              <a:ext cx="346861" cy="352500"/>
            </a:xfrm>
            <a:prstGeom prst="rect">
              <a:avLst/>
            </a:prstGeom>
          </p:spPr>
        </p:pic>
        <p:pic>
          <p:nvPicPr>
            <p:cNvPr id="21" name="Image 20" descr="LOGO ADRAR 300dpi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82" y="6345"/>
              <a:ext cx="432261" cy="5748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Image 21" descr="LOGO-ERN-GEN2017-1.png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245"/>
            <a:stretch/>
          </p:blipFill>
          <p:spPr>
            <a:xfrm>
              <a:off x="6744921" y="-32723"/>
              <a:ext cx="2275425" cy="669355"/>
            </a:xfrm>
            <a:prstGeom prst="rect">
              <a:avLst/>
            </a:prstGeom>
          </p:spPr>
        </p:pic>
        <p:pic>
          <p:nvPicPr>
            <p:cNvPr id="23" name="Image 22" descr="redim-06.pn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400" b="26267"/>
            <a:stretch/>
          </p:blipFill>
          <p:spPr>
            <a:xfrm>
              <a:off x="10775894" y="-14434"/>
              <a:ext cx="1369060" cy="620641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02" t="22888" r="16244" b="27236"/>
            <a:stretch/>
          </p:blipFill>
          <p:spPr>
            <a:xfrm>
              <a:off x="9011015" y="-94478"/>
              <a:ext cx="1502229" cy="746449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63" b="24898"/>
            <a:stretch/>
          </p:blipFill>
          <p:spPr>
            <a:xfrm>
              <a:off x="699170" y="38062"/>
              <a:ext cx="2612643" cy="537329"/>
            </a:xfrm>
            <a:prstGeom prst="rect">
              <a:avLst/>
            </a:prstGeom>
          </p:spPr>
        </p:pic>
      </p:grpSp>
      <p:pic>
        <p:nvPicPr>
          <p:cNvPr id="26" name="Image 25">
            <a:extLst>
              <a:ext uri="{FF2B5EF4-FFF2-40B4-BE49-F238E27FC236}">
                <a16:creationId xmlns:a16="http://schemas.microsoft.com/office/drawing/2014/main" id="{2447994E-E330-463C-BFCC-DB8740D9F0F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254002" y="5942596"/>
            <a:ext cx="820153" cy="82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37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0" y="728969"/>
            <a:ext cx="1219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Réseaux sociaux: LinkedIn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86" y="11927"/>
            <a:ext cx="12192000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 descr="LOGO ADRAR 300dpi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815" y="46931"/>
            <a:ext cx="432261" cy="57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6" y="116618"/>
            <a:ext cx="2346531" cy="435439"/>
          </a:xfrm>
          <a:prstGeom prst="rect">
            <a:avLst/>
          </a:prstGeom>
        </p:spPr>
      </p:pic>
      <p:pic>
        <p:nvPicPr>
          <p:cNvPr id="9" name="Image 8" descr="personnes-adrar-coul_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14888" y="111271"/>
            <a:ext cx="346861" cy="352500"/>
          </a:xfrm>
          <a:prstGeom prst="rect">
            <a:avLst/>
          </a:prstGeom>
        </p:spPr>
      </p:pic>
      <p:pic>
        <p:nvPicPr>
          <p:cNvPr id="10" name="Image 9" descr="bien plu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47907" y="126966"/>
            <a:ext cx="1289328" cy="364658"/>
          </a:xfrm>
          <a:prstGeom prst="rect">
            <a:avLst/>
          </a:prstGeom>
        </p:spPr>
      </p:pic>
      <p:pic>
        <p:nvPicPr>
          <p:cNvPr id="11" name="Image 10" descr="personnes-adrar-coul_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23393" y="58452"/>
            <a:ext cx="510617" cy="506565"/>
          </a:xfrm>
          <a:prstGeom prst="rect">
            <a:avLst/>
          </a:prstGeom>
        </p:spPr>
      </p:pic>
      <p:pic>
        <p:nvPicPr>
          <p:cNvPr id="12" name="Image 11" descr="Photo 28-01-2016 21 53 09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6"/>
          <a:stretch/>
        </p:blipFill>
        <p:spPr>
          <a:xfrm>
            <a:off x="8012911" y="101240"/>
            <a:ext cx="393302" cy="47433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96" y="58452"/>
            <a:ext cx="1403187" cy="54724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966" y="82794"/>
            <a:ext cx="1742629" cy="49856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9598" y="-30941"/>
            <a:ext cx="12211597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6" name="Groupe 15"/>
          <p:cNvGrpSpPr/>
          <p:nvPr/>
        </p:nvGrpSpPr>
        <p:grpSpPr>
          <a:xfrm>
            <a:off x="-19598" y="-94478"/>
            <a:ext cx="12211597" cy="746449"/>
            <a:chOff x="-19598" y="-94478"/>
            <a:chExt cx="12211597" cy="746449"/>
          </a:xfrm>
        </p:grpSpPr>
        <p:sp>
          <p:nvSpPr>
            <p:cNvPr id="17" name="Rectangle 16"/>
            <p:cNvSpPr/>
            <p:nvPr/>
          </p:nvSpPr>
          <p:spPr>
            <a:xfrm>
              <a:off x="-19598" y="-30941"/>
              <a:ext cx="12211597" cy="644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8" name="Image 17" descr="bien plus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9373" y="183552"/>
              <a:ext cx="1289328" cy="364658"/>
            </a:xfrm>
            <a:prstGeom prst="rect">
              <a:avLst/>
            </a:prstGeom>
          </p:spPr>
        </p:pic>
        <p:pic>
          <p:nvPicPr>
            <p:cNvPr id="19" name="Image 18" descr="personnes-adrar-coul_1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76806" y="50870"/>
              <a:ext cx="510617" cy="506565"/>
            </a:xfrm>
            <a:prstGeom prst="rect">
              <a:avLst/>
            </a:prstGeom>
          </p:spPr>
        </p:pic>
        <p:pic>
          <p:nvPicPr>
            <p:cNvPr id="20" name="Image 19" descr="personnes-adrar-coul_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8713" y="183553"/>
              <a:ext cx="346861" cy="352500"/>
            </a:xfrm>
            <a:prstGeom prst="rect">
              <a:avLst/>
            </a:prstGeom>
          </p:spPr>
        </p:pic>
        <p:pic>
          <p:nvPicPr>
            <p:cNvPr id="21" name="Image 20" descr="LOGO ADRAR 300dpi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82" y="6345"/>
              <a:ext cx="432261" cy="5748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Image 21" descr="LOGO-ERN-GEN2017-1.png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245"/>
            <a:stretch/>
          </p:blipFill>
          <p:spPr>
            <a:xfrm>
              <a:off x="6744921" y="-32723"/>
              <a:ext cx="2275425" cy="669355"/>
            </a:xfrm>
            <a:prstGeom prst="rect">
              <a:avLst/>
            </a:prstGeom>
          </p:spPr>
        </p:pic>
        <p:pic>
          <p:nvPicPr>
            <p:cNvPr id="23" name="Image 22" descr="redim-06.pn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400" b="26267"/>
            <a:stretch/>
          </p:blipFill>
          <p:spPr>
            <a:xfrm>
              <a:off x="10775894" y="-14434"/>
              <a:ext cx="1369060" cy="620641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02" t="22888" r="16244" b="27236"/>
            <a:stretch/>
          </p:blipFill>
          <p:spPr>
            <a:xfrm>
              <a:off x="9011015" y="-94478"/>
              <a:ext cx="1502229" cy="746449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63" b="24898"/>
            <a:stretch/>
          </p:blipFill>
          <p:spPr>
            <a:xfrm>
              <a:off x="699170" y="38062"/>
              <a:ext cx="2612643" cy="537329"/>
            </a:xfrm>
            <a:prstGeom prst="rect">
              <a:avLst/>
            </a:prstGeom>
          </p:spPr>
        </p:pic>
      </p:grpSp>
      <p:pic>
        <p:nvPicPr>
          <p:cNvPr id="2050" name="Picture 2" descr="LinkedIn, un réseau social incontournable pour ton alternance - Association  Nationale des Apprentis de France (ANAF) - Apprentissage - anaf.fr">
            <a:extLst>
              <a:ext uri="{FF2B5EF4-FFF2-40B4-BE49-F238E27FC236}">
                <a16:creationId xmlns:a16="http://schemas.microsoft.com/office/drawing/2014/main" id="{AFDA0D5A-4C92-401F-BAD9-64F06E6AD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569" y="1949117"/>
            <a:ext cx="5961648" cy="372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9630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73BCA3-0527-421A-953E-C96AE40D9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016" y="1603040"/>
            <a:ext cx="10233800" cy="4749633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fr-FR" sz="2400" dirty="0">
                <a:solidFill>
                  <a:schemeClr val="tx1"/>
                </a:solidFill>
              </a:rPr>
              <a:t>Réseau social pro’</a:t>
            </a:r>
          </a:p>
          <a:p>
            <a:pPr marL="0" indent="0">
              <a:buNone/>
            </a:pPr>
            <a:endParaRPr lang="fr-FR" sz="2400" dirty="0">
              <a:solidFill>
                <a:schemeClr val="tx1"/>
              </a:solidFill>
            </a:endParaRP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Fondé en 2002 </a:t>
            </a:r>
            <a:r>
              <a:rPr lang="nb-NO" sz="2200" dirty="0">
                <a:solidFill>
                  <a:schemeClr val="tx1"/>
                </a:solidFill>
              </a:rPr>
              <a:t>par Reid Hoffman et Allen Blue</a:t>
            </a:r>
          </a:p>
          <a:p>
            <a:pPr lvl="1"/>
            <a:endParaRPr lang="fr-FR" sz="2200" dirty="0">
              <a:solidFill>
                <a:schemeClr val="tx1"/>
              </a:solidFill>
            </a:endParaRP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Fin 2020, LinkedIn passe le cap des 700 millions de comptes.</a:t>
            </a:r>
          </a:p>
          <a:p>
            <a:pPr lvl="1"/>
            <a:endParaRPr lang="fr-FR" sz="2200" dirty="0">
              <a:solidFill>
                <a:schemeClr val="tx1"/>
              </a:solidFill>
            </a:endParaRP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En France, on évalue à 21 millions d’utilisateurs actifs mensuels</a:t>
            </a:r>
          </a:p>
          <a:p>
            <a:pPr lvl="1"/>
            <a:endParaRPr lang="fr-FR" sz="2200" dirty="0">
              <a:solidFill>
                <a:schemeClr val="tx1"/>
              </a:solidFill>
            </a:endParaRP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Réseau centré sur l’entreprise, le numérique, le relationnel professionnel</a:t>
            </a:r>
          </a:p>
          <a:p>
            <a:pPr lvl="1"/>
            <a:endParaRPr lang="fr-FR" sz="2200" dirty="0">
              <a:solidFill>
                <a:schemeClr val="tx1"/>
              </a:solidFill>
            </a:endParaRP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Permet aussi une veille technologique et concurrentielle</a:t>
            </a:r>
          </a:p>
          <a:p>
            <a:pPr lvl="1"/>
            <a:endParaRPr lang="fr-FR" sz="2200" dirty="0">
              <a:solidFill>
                <a:schemeClr val="tx1"/>
              </a:solidFill>
            </a:endParaRPr>
          </a:p>
          <a:p>
            <a:pPr lvl="1"/>
            <a:endParaRPr lang="fr-FR" sz="22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0" y="728969"/>
            <a:ext cx="1219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Réseaux sociaux: LinkedIn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86" y="11927"/>
            <a:ext cx="12192000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 descr="LOGO ADRAR 300dpi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815" y="46931"/>
            <a:ext cx="432261" cy="57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6" y="116618"/>
            <a:ext cx="2346531" cy="435439"/>
          </a:xfrm>
          <a:prstGeom prst="rect">
            <a:avLst/>
          </a:prstGeom>
        </p:spPr>
      </p:pic>
      <p:pic>
        <p:nvPicPr>
          <p:cNvPr id="9" name="Image 8" descr="personnes-adrar-coul_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14888" y="111271"/>
            <a:ext cx="346861" cy="352500"/>
          </a:xfrm>
          <a:prstGeom prst="rect">
            <a:avLst/>
          </a:prstGeom>
        </p:spPr>
      </p:pic>
      <p:pic>
        <p:nvPicPr>
          <p:cNvPr id="10" name="Image 9" descr="bien plu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47907" y="126966"/>
            <a:ext cx="1289328" cy="364658"/>
          </a:xfrm>
          <a:prstGeom prst="rect">
            <a:avLst/>
          </a:prstGeom>
        </p:spPr>
      </p:pic>
      <p:pic>
        <p:nvPicPr>
          <p:cNvPr id="11" name="Image 10" descr="personnes-adrar-coul_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23393" y="58452"/>
            <a:ext cx="510617" cy="506565"/>
          </a:xfrm>
          <a:prstGeom prst="rect">
            <a:avLst/>
          </a:prstGeom>
        </p:spPr>
      </p:pic>
      <p:pic>
        <p:nvPicPr>
          <p:cNvPr id="12" name="Image 11" descr="Photo 28-01-2016 21 53 09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6"/>
          <a:stretch/>
        </p:blipFill>
        <p:spPr>
          <a:xfrm>
            <a:off x="8012911" y="101240"/>
            <a:ext cx="393302" cy="47433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96" y="58452"/>
            <a:ext cx="1403187" cy="54724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966" y="82794"/>
            <a:ext cx="1742629" cy="49856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9598" y="-30941"/>
            <a:ext cx="12211597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6" name="Groupe 15"/>
          <p:cNvGrpSpPr/>
          <p:nvPr/>
        </p:nvGrpSpPr>
        <p:grpSpPr>
          <a:xfrm>
            <a:off x="-19598" y="-94478"/>
            <a:ext cx="12211597" cy="746449"/>
            <a:chOff x="-19598" y="-94478"/>
            <a:chExt cx="12211597" cy="746449"/>
          </a:xfrm>
        </p:grpSpPr>
        <p:sp>
          <p:nvSpPr>
            <p:cNvPr id="17" name="Rectangle 16"/>
            <p:cNvSpPr/>
            <p:nvPr/>
          </p:nvSpPr>
          <p:spPr>
            <a:xfrm>
              <a:off x="-19598" y="-30941"/>
              <a:ext cx="12211597" cy="644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8" name="Image 17" descr="bien plus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9373" y="183552"/>
              <a:ext cx="1289328" cy="364658"/>
            </a:xfrm>
            <a:prstGeom prst="rect">
              <a:avLst/>
            </a:prstGeom>
          </p:spPr>
        </p:pic>
        <p:pic>
          <p:nvPicPr>
            <p:cNvPr id="19" name="Image 18" descr="personnes-adrar-coul_1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76806" y="50870"/>
              <a:ext cx="510617" cy="506565"/>
            </a:xfrm>
            <a:prstGeom prst="rect">
              <a:avLst/>
            </a:prstGeom>
          </p:spPr>
        </p:pic>
        <p:pic>
          <p:nvPicPr>
            <p:cNvPr id="20" name="Image 19" descr="personnes-adrar-coul_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8713" y="183553"/>
              <a:ext cx="346861" cy="352500"/>
            </a:xfrm>
            <a:prstGeom prst="rect">
              <a:avLst/>
            </a:prstGeom>
          </p:spPr>
        </p:pic>
        <p:pic>
          <p:nvPicPr>
            <p:cNvPr id="21" name="Image 20" descr="LOGO ADRAR 300dpi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82" y="6345"/>
              <a:ext cx="432261" cy="5748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Image 21" descr="LOGO-ERN-GEN2017-1.png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245"/>
            <a:stretch/>
          </p:blipFill>
          <p:spPr>
            <a:xfrm>
              <a:off x="6744921" y="-32723"/>
              <a:ext cx="2275425" cy="669355"/>
            </a:xfrm>
            <a:prstGeom prst="rect">
              <a:avLst/>
            </a:prstGeom>
          </p:spPr>
        </p:pic>
        <p:pic>
          <p:nvPicPr>
            <p:cNvPr id="23" name="Image 22" descr="redim-06.pn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400" b="26267"/>
            <a:stretch/>
          </p:blipFill>
          <p:spPr>
            <a:xfrm>
              <a:off x="10775894" y="-14434"/>
              <a:ext cx="1369060" cy="620641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02" t="22888" r="16244" b="27236"/>
            <a:stretch/>
          </p:blipFill>
          <p:spPr>
            <a:xfrm>
              <a:off x="9011015" y="-94478"/>
              <a:ext cx="1502229" cy="746449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63" b="24898"/>
            <a:stretch/>
          </p:blipFill>
          <p:spPr>
            <a:xfrm>
              <a:off x="699170" y="38062"/>
              <a:ext cx="2612643" cy="537329"/>
            </a:xfrm>
            <a:prstGeom prst="rect">
              <a:avLst/>
            </a:prstGeom>
          </p:spPr>
        </p:pic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90E0F1-6C9B-443C-BEB9-F09091FC4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8649" y="5941962"/>
            <a:ext cx="820154" cy="820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16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73BCA3-0527-421A-953E-C96AE40D9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016" y="1603040"/>
            <a:ext cx="10233800" cy="474963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sz="2400" dirty="0">
                <a:solidFill>
                  <a:schemeClr val="tx1"/>
                </a:solidFill>
              </a:rPr>
              <a:t>Quand publier ?</a:t>
            </a:r>
          </a:p>
          <a:p>
            <a:endParaRPr lang="fr-FR" sz="24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0" y="728969"/>
            <a:ext cx="1219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Réseaux sociaux: LinkedIn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86" y="11927"/>
            <a:ext cx="12192000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 descr="LOGO ADRAR 300dpi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815" y="46931"/>
            <a:ext cx="432261" cy="57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6" y="116618"/>
            <a:ext cx="2346531" cy="435439"/>
          </a:xfrm>
          <a:prstGeom prst="rect">
            <a:avLst/>
          </a:prstGeom>
        </p:spPr>
      </p:pic>
      <p:pic>
        <p:nvPicPr>
          <p:cNvPr id="9" name="Image 8" descr="personnes-adrar-coul_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14888" y="111271"/>
            <a:ext cx="346861" cy="352500"/>
          </a:xfrm>
          <a:prstGeom prst="rect">
            <a:avLst/>
          </a:prstGeom>
        </p:spPr>
      </p:pic>
      <p:pic>
        <p:nvPicPr>
          <p:cNvPr id="10" name="Image 9" descr="bien plu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47907" y="126966"/>
            <a:ext cx="1289328" cy="364658"/>
          </a:xfrm>
          <a:prstGeom prst="rect">
            <a:avLst/>
          </a:prstGeom>
        </p:spPr>
      </p:pic>
      <p:pic>
        <p:nvPicPr>
          <p:cNvPr id="11" name="Image 10" descr="personnes-adrar-coul_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23393" y="58452"/>
            <a:ext cx="510617" cy="506565"/>
          </a:xfrm>
          <a:prstGeom prst="rect">
            <a:avLst/>
          </a:prstGeom>
        </p:spPr>
      </p:pic>
      <p:pic>
        <p:nvPicPr>
          <p:cNvPr id="12" name="Image 11" descr="Photo 28-01-2016 21 53 09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6"/>
          <a:stretch/>
        </p:blipFill>
        <p:spPr>
          <a:xfrm>
            <a:off x="8012911" y="101240"/>
            <a:ext cx="393302" cy="47433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96" y="58452"/>
            <a:ext cx="1403187" cy="54724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966" y="82794"/>
            <a:ext cx="1742629" cy="49856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9598" y="-30941"/>
            <a:ext cx="12211597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6" name="Groupe 15"/>
          <p:cNvGrpSpPr/>
          <p:nvPr/>
        </p:nvGrpSpPr>
        <p:grpSpPr>
          <a:xfrm>
            <a:off x="-19598" y="-94478"/>
            <a:ext cx="12211597" cy="746449"/>
            <a:chOff x="-19598" y="-94478"/>
            <a:chExt cx="12211597" cy="746449"/>
          </a:xfrm>
        </p:grpSpPr>
        <p:sp>
          <p:nvSpPr>
            <p:cNvPr id="17" name="Rectangle 16"/>
            <p:cNvSpPr/>
            <p:nvPr/>
          </p:nvSpPr>
          <p:spPr>
            <a:xfrm>
              <a:off x="-19598" y="-30941"/>
              <a:ext cx="12211597" cy="644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8" name="Image 17" descr="bien plus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9373" y="183552"/>
              <a:ext cx="1289328" cy="364658"/>
            </a:xfrm>
            <a:prstGeom prst="rect">
              <a:avLst/>
            </a:prstGeom>
          </p:spPr>
        </p:pic>
        <p:pic>
          <p:nvPicPr>
            <p:cNvPr id="19" name="Image 18" descr="personnes-adrar-coul_1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76806" y="50870"/>
              <a:ext cx="510617" cy="506565"/>
            </a:xfrm>
            <a:prstGeom prst="rect">
              <a:avLst/>
            </a:prstGeom>
          </p:spPr>
        </p:pic>
        <p:pic>
          <p:nvPicPr>
            <p:cNvPr id="20" name="Image 19" descr="personnes-adrar-coul_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8713" y="183553"/>
              <a:ext cx="346861" cy="352500"/>
            </a:xfrm>
            <a:prstGeom prst="rect">
              <a:avLst/>
            </a:prstGeom>
          </p:spPr>
        </p:pic>
        <p:pic>
          <p:nvPicPr>
            <p:cNvPr id="21" name="Image 20" descr="LOGO ADRAR 300dpi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82" y="6345"/>
              <a:ext cx="432261" cy="5748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Image 21" descr="LOGO-ERN-GEN2017-1.png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245"/>
            <a:stretch/>
          </p:blipFill>
          <p:spPr>
            <a:xfrm>
              <a:off x="6744921" y="-32723"/>
              <a:ext cx="2275425" cy="669355"/>
            </a:xfrm>
            <a:prstGeom prst="rect">
              <a:avLst/>
            </a:prstGeom>
          </p:spPr>
        </p:pic>
        <p:pic>
          <p:nvPicPr>
            <p:cNvPr id="23" name="Image 22" descr="redim-06.pn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400" b="26267"/>
            <a:stretch/>
          </p:blipFill>
          <p:spPr>
            <a:xfrm>
              <a:off x="10775894" y="-14434"/>
              <a:ext cx="1369060" cy="620641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02" t="22888" r="16244" b="27236"/>
            <a:stretch/>
          </p:blipFill>
          <p:spPr>
            <a:xfrm>
              <a:off x="9011015" y="-94478"/>
              <a:ext cx="1502229" cy="746449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63" b="24898"/>
            <a:stretch/>
          </p:blipFill>
          <p:spPr>
            <a:xfrm>
              <a:off x="699170" y="38062"/>
              <a:ext cx="2612643" cy="537329"/>
            </a:xfrm>
            <a:prstGeom prst="rect">
              <a:avLst/>
            </a:prstGeom>
          </p:spPr>
        </p:pic>
      </p:grpSp>
      <p:pic>
        <p:nvPicPr>
          <p:cNvPr id="27" name="Picture 2">
            <a:extLst>
              <a:ext uri="{FF2B5EF4-FFF2-40B4-BE49-F238E27FC236}">
                <a16:creationId xmlns:a16="http://schemas.microsoft.com/office/drawing/2014/main" id="{0710F723-799D-4380-BC0A-C7DED0189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8649" y="5941962"/>
            <a:ext cx="820154" cy="820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Les meilleurs moments pour publier sur LinkedIn">
            <a:extLst>
              <a:ext uri="{FF2B5EF4-FFF2-40B4-BE49-F238E27FC236}">
                <a16:creationId xmlns:a16="http://schemas.microsoft.com/office/drawing/2014/main" id="{A459D7C2-FA1A-46BD-9E09-C217AA134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214" y="2321343"/>
            <a:ext cx="7391403" cy="415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5654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73BCA3-0527-421A-953E-C96AE40D9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721" y="1548898"/>
            <a:ext cx="10575927" cy="474963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sz="2200" dirty="0">
                <a:solidFill>
                  <a:schemeClr val="tx1"/>
                </a:solidFill>
              </a:rPr>
              <a:t>En 2020, 47,9% des utilisateurs de LinkedIn en France sont des femmes, 52,1% des hommes. </a:t>
            </a:r>
          </a:p>
          <a:p>
            <a:pPr marL="0" indent="0">
              <a:buNone/>
            </a:pPr>
            <a:r>
              <a:rPr lang="fr-FR" sz="2200" dirty="0">
                <a:solidFill>
                  <a:schemeClr val="tx1"/>
                </a:solidFill>
              </a:rPr>
              <a:t>Les utilisateurs par âge se découpent de cette manière : </a:t>
            </a:r>
          </a:p>
          <a:p>
            <a:pPr marL="0" indent="0">
              <a:buNone/>
            </a:pPr>
            <a:endParaRPr lang="fr-FR" sz="2200" dirty="0">
              <a:solidFill>
                <a:schemeClr val="tx1"/>
              </a:solidFill>
            </a:endParaRPr>
          </a:p>
          <a:p>
            <a:r>
              <a:rPr lang="fr-FR" sz="2200" dirty="0">
                <a:solidFill>
                  <a:schemeClr val="tx1"/>
                </a:solidFill>
              </a:rPr>
              <a:t>18-24 ans : 21,3% (10,4% H et 10,9% F)</a:t>
            </a:r>
          </a:p>
          <a:p>
            <a:r>
              <a:rPr lang="fr-FR" sz="2200" dirty="0">
                <a:solidFill>
                  <a:schemeClr val="tx1"/>
                </a:solidFill>
              </a:rPr>
              <a:t>25-34 ans : 58,5% (30,1% H et 28,4% F)</a:t>
            </a:r>
          </a:p>
          <a:p>
            <a:r>
              <a:rPr lang="fr-FR" sz="2200" dirty="0">
                <a:solidFill>
                  <a:schemeClr val="tx1"/>
                </a:solidFill>
              </a:rPr>
              <a:t>35-54 ans : 18,1% (10,2% H et 7,9% F)</a:t>
            </a:r>
          </a:p>
          <a:p>
            <a:r>
              <a:rPr lang="fr-FR" sz="2200" dirty="0">
                <a:solidFill>
                  <a:schemeClr val="tx1"/>
                </a:solidFill>
              </a:rPr>
              <a:t>+55 ans : 2,1% (1,3% H et 0,8% F)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0" y="728969"/>
            <a:ext cx="1219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Réseaux sociaux: LinkedIn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86" y="11927"/>
            <a:ext cx="12192000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 descr="LOGO ADRAR 300dpi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815" y="46931"/>
            <a:ext cx="432261" cy="57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6" y="116618"/>
            <a:ext cx="2346531" cy="435439"/>
          </a:xfrm>
          <a:prstGeom prst="rect">
            <a:avLst/>
          </a:prstGeom>
        </p:spPr>
      </p:pic>
      <p:pic>
        <p:nvPicPr>
          <p:cNvPr id="9" name="Image 8" descr="personnes-adrar-coul_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14888" y="111271"/>
            <a:ext cx="346861" cy="352500"/>
          </a:xfrm>
          <a:prstGeom prst="rect">
            <a:avLst/>
          </a:prstGeom>
        </p:spPr>
      </p:pic>
      <p:pic>
        <p:nvPicPr>
          <p:cNvPr id="10" name="Image 9" descr="bien plu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47907" y="126966"/>
            <a:ext cx="1289328" cy="364658"/>
          </a:xfrm>
          <a:prstGeom prst="rect">
            <a:avLst/>
          </a:prstGeom>
        </p:spPr>
      </p:pic>
      <p:pic>
        <p:nvPicPr>
          <p:cNvPr id="11" name="Image 10" descr="personnes-adrar-coul_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23393" y="58452"/>
            <a:ext cx="510617" cy="506565"/>
          </a:xfrm>
          <a:prstGeom prst="rect">
            <a:avLst/>
          </a:prstGeom>
        </p:spPr>
      </p:pic>
      <p:pic>
        <p:nvPicPr>
          <p:cNvPr id="12" name="Image 11" descr="Photo 28-01-2016 21 53 09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6"/>
          <a:stretch/>
        </p:blipFill>
        <p:spPr>
          <a:xfrm>
            <a:off x="8012911" y="101240"/>
            <a:ext cx="393302" cy="47433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96" y="58452"/>
            <a:ext cx="1403187" cy="54724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966" y="82794"/>
            <a:ext cx="1742629" cy="49856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9598" y="-30941"/>
            <a:ext cx="12211597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6" name="Groupe 15"/>
          <p:cNvGrpSpPr/>
          <p:nvPr/>
        </p:nvGrpSpPr>
        <p:grpSpPr>
          <a:xfrm>
            <a:off x="-19598" y="-94478"/>
            <a:ext cx="12211597" cy="746449"/>
            <a:chOff x="-19598" y="-94478"/>
            <a:chExt cx="12211597" cy="746449"/>
          </a:xfrm>
        </p:grpSpPr>
        <p:sp>
          <p:nvSpPr>
            <p:cNvPr id="17" name="Rectangle 16"/>
            <p:cNvSpPr/>
            <p:nvPr/>
          </p:nvSpPr>
          <p:spPr>
            <a:xfrm>
              <a:off x="-19598" y="-30941"/>
              <a:ext cx="12211597" cy="644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8" name="Image 17" descr="bien plus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9373" y="183552"/>
              <a:ext cx="1289328" cy="364658"/>
            </a:xfrm>
            <a:prstGeom prst="rect">
              <a:avLst/>
            </a:prstGeom>
          </p:spPr>
        </p:pic>
        <p:pic>
          <p:nvPicPr>
            <p:cNvPr id="19" name="Image 18" descr="personnes-adrar-coul_1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76806" y="50870"/>
              <a:ext cx="510617" cy="506565"/>
            </a:xfrm>
            <a:prstGeom prst="rect">
              <a:avLst/>
            </a:prstGeom>
          </p:spPr>
        </p:pic>
        <p:pic>
          <p:nvPicPr>
            <p:cNvPr id="20" name="Image 19" descr="personnes-adrar-coul_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8713" y="183553"/>
              <a:ext cx="346861" cy="352500"/>
            </a:xfrm>
            <a:prstGeom prst="rect">
              <a:avLst/>
            </a:prstGeom>
          </p:spPr>
        </p:pic>
        <p:pic>
          <p:nvPicPr>
            <p:cNvPr id="21" name="Image 20" descr="LOGO ADRAR 300dpi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82" y="6345"/>
              <a:ext cx="432261" cy="5748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Image 21" descr="LOGO-ERN-GEN2017-1.png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245"/>
            <a:stretch/>
          </p:blipFill>
          <p:spPr>
            <a:xfrm>
              <a:off x="6744921" y="-32723"/>
              <a:ext cx="2275425" cy="669355"/>
            </a:xfrm>
            <a:prstGeom prst="rect">
              <a:avLst/>
            </a:prstGeom>
          </p:spPr>
        </p:pic>
        <p:pic>
          <p:nvPicPr>
            <p:cNvPr id="23" name="Image 22" descr="redim-06.pn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400" b="26267"/>
            <a:stretch/>
          </p:blipFill>
          <p:spPr>
            <a:xfrm>
              <a:off x="10775894" y="-14434"/>
              <a:ext cx="1369060" cy="620641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02" t="22888" r="16244" b="27236"/>
            <a:stretch/>
          </p:blipFill>
          <p:spPr>
            <a:xfrm>
              <a:off x="9011015" y="-94478"/>
              <a:ext cx="1502229" cy="746449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63" b="24898"/>
            <a:stretch/>
          </p:blipFill>
          <p:spPr>
            <a:xfrm>
              <a:off x="699170" y="38062"/>
              <a:ext cx="2612643" cy="537329"/>
            </a:xfrm>
            <a:prstGeom prst="rect">
              <a:avLst/>
            </a:prstGeom>
          </p:spPr>
        </p:pic>
      </p:grpSp>
      <p:pic>
        <p:nvPicPr>
          <p:cNvPr id="26" name="Picture 2">
            <a:extLst>
              <a:ext uri="{FF2B5EF4-FFF2-40B4-BE49-F238E27FC236}">
                <a16:creationId xmlns:a16="http://schemas.microsoft.com/office/drawing/2014/main" id="{90BDA055-F4D7-43F9-BB87-F17ACD53D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8649" y="5941962"/>
            <a:ext cx="820154" cy="820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C9142582-C4F4-486B-8E2E-2418275F9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890" y="2838929"/>
            <a:ext cx="5321836" cy="299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9239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73BCA3-0527-421A-953E-C96AE40D9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016" y="1603040"/>
            <a:ext cx="10233800" cy="4749633"/>
          </a:xfrm>
        </p:spPr>
        <p:txBody>
          <a:bodyPr anchor="t">
            <a:normAutofit fontScale="85000" lnSpcReduction="20000"/>
          </a:bodyPr>
          <a:lstStyle/>
          <a:p>
            <a:pPr marL="0" indent="0">
              <a:buNone/>
            </a:pPr>
            <a:r>
              <a:rPr lang="fr-FR" sz="2400" dirty="0">
                <a:solidFill>
                  <a:schemeClr val="tx1"/>
                </a:solidFill>
              </a:rPr>
              <a:t>Objectif:</a:t>
            </a: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Mettre en avant des produits</a:t>
            </a: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Amener du trafic</a:t>
            </a: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Mettre en valeur la marque</a:t>
            </a: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Faire de la prospection</a:t>
            </a: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Développer son réseau</a:t>
            </a: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Montrer son expertise</a:t>
            </a:r>
          </a:p>
          <a:p>
            <a:pPr lvl="1"/>
            <a:endParaRPr lang="fr-FR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fr-FR" sz="2400" dirty="0">
                <a:solidFill>
                  <a:schemeClr val="tx1"/>
                </a:solidFill>
              </a:rPr>
              <a:t>Conseils:</a:t>
            </a: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Identifier le plus de gens possible</a:t>
            </a: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Utiliser des images et des vidéos</a:t>
            </a: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Utiliser des Hashtags</a:t>
            </a: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Faire dans la qualité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0" y="728969"/>
            <a:ext cx="1219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Réseaux sociaux: LinkedIn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86" y="11927"/>
            <a:ext cx="12192000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 descr="LOGO ADRAR 300dpi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815" y="46931"/>
            <a:ext cx="432261" cy="57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6" y="116618"/>
            <a:ext cx="2346531" cy="435439"/>
          </a:xfrm>
          <a:prstGeom prst="rect">
            <a:avLst/>
          </a:prstGeom>
        </p:spPr>
      </p:pic>
      <p:pic>
        <p:nvPicPr>
          <p:cNvPr id="9" name="Image 8" descr="personnes-adrar-coul_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14888" y="111271"/>
            <a:ext cx="346861" cy="352500"/>
          </a:xfrm>
          <a:prstGeom prst="rect">
            <a:avLst/>
          </a:prstGeom>
        </p:spPr>
      </p:pic>
      <p:pic>
        <p:nvPicPr>
          <p:cNvPr id="10" name="Image 9" descr="bien plu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47907" y="126966"/>
            <a:ext cx="1289328" cy="364658"/>
          </a:xfrm>
          <a:prstGeom prst="rect">
            <a:avLst/>
          </a:prstGeom>
        </p:spPr>
      </p:pic>
      <p:pic>
        <p:nvPicPr>
          <p:cNvPr id="11" name="Image 10" descr="personnes-adrar-coul_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23393" y="58452"/>
            <a:ext cx="510617" cy="506565"/>
          </a:xfrm>
          <a:prstGeom prst="rect">
            <a:avLst/>
          </a:prstGeom>
        </p:spPr>
      </p:pic>
      <p:pic>
        <p:nvPicPr>
          <p:cNvPr id="12" name="Image 11" descr="Photo 28-01-2016 21 53 09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6"/>
          <a:stretch/>
        </p:blipFill>
        <p:spPr>
          <a:xfrm>
            <a:off x="8012911" y="101240"/>
            <a:ext cx="393302" cy="47433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96" y="58452"/>
            <a:ext cx="1403187" cy="54724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966" y="82794"/>
            <a:ext cx="1742629" cy="49856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9598" y="-30941"/>
            <a:ext cx="12211597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6" name="Groupe 15"/>
          <p:cNvGrpSpPr/>
          <p:nvPr/>
        </p:nvGrpSpPr>
        <p:grpSpPr>
          <a:xfrm>
            <a:off x="-19598" y="-94478"/>
            <a:ext cx="12211597" cy="746449"/>
            <a:chOff x="-19598" y="-94478"/>
            <a:chExt cx="12211597" cy="746449"/>
          </a:xfrm>
        </p:grpSpPr>
        <p:sp>
          <p:nvSpPr>
            <p:cNvPr id="17" name="Rectangle 16"/>
            <p:cNvSpPr/>
            <p:nvPr/>
          </p:nvSpPr>
          <p:spPr>
            <a:xfrm>
              <a:off x="-19598" y="-30941"/>
              <a:ext cx="12211597" cy="644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8" name="Image 17" descr="bien plus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9373" y="183552"/>
              <a:ext cx="1289328" cy="364658"/>
            </a:xfrm>
            <a:prstGeom prst="rect">
              <a:avLst/>
            </a:prstGeom>
          </p:spPr>
        </p:pic>
        <p:pic>
          <p:nvPicPr>
            <p:cNvPr id="19" name="Image 18" descr="personnes-adrar-coul_1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76806" y="50870"/>
              <a:ext cx="510617" cy="506565"/>
            </a:xfrm>
            <a:prstGeom prst="rect">
              <a:avLst/>
            </a:prstGeom>
          </p:spPr>
        </p:pic>
        <p:pic>
          <p:nvPicPr>
            <p:cNvPr id="20" name="Image 19" descr="personnes-adrar-coul_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8713" y="183553"/>
              <a:ext cx="346861" cy="352500"/>
            </a:xfrm>
            <a:prstGeom prst="rect">
              <a:avLst/>
            </a:prstGeom>
          </p:spPr>
        </p:pic>
        <p:pic>
          <p:nvPicPr>
            <p:cNvPr id="21" name="Image 20" descr="LOGO ADRAR 300dpi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82" y="6345"/>
              <a:ext cx="432261" cy="5748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Image 21" descr="LOGO-ERN-GEN2017-1.png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245"/>
            <a:stretch/>
          </p:blipFill>
          <p:spPr>
            <a:xfrm>
              <a:off x="6744921" y="-32723"/>
              <a:ext cx="2275425" cy="669355"/>
            </a:xfrm>
            <a:prstGeom prst="rect">
              <a:avLst/>
            </a:prstGeom>
          </p:spPr>
        </p:pic>
        <p:pic>
          <p:nvPicPr>
            <p:cNvPr id="23" name="Image 22" descr="redim-06.pn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400" b="26267"/>
            <a:stretch/>
          </p:blipFill>
          <p:spPr>
            <a:xfrm>
              <a:off x="10775894" y="-14434"/>
              <a:ext cx="1369060" cy="620641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02" t="22888" r="16244" b="27236"/>
            <a:stretch/>
          </p:blipFill>
          <p:spPr>
            <a:xfrm>
              <a:off x="9011015" y="-94478"/>
              <a:ext cx="1502229" cy="746449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63" b="24898"/>
            <a:stretch/>
          </p:blipFill>
          <p:spPr>
            <a:xfrm>
              <a:off x="699170" y="38062"/>
              <a:ext cx="2612643" cy="537329"/>
            </a:xfrm>
            <a:prstGeom prst="rect">
              <a:avLst/>
            </a:prstGeom>
          </p:spPr>
        </p:pic>
      </p:grpSp>
      <p:pic>
        <p:nvPicPr>
          <p:cNvPr id="27" name="Picture 2">
            <a:extLst>
              <a:ext uri="{FF2B5EF4-FFF2-40B4-BE49-F238E27FC236}">
                <a16:creationId xmlns:a16="http://schemas.microsoft.com/office/drawing/2014/main" id="{9BCF009C-633B-4BF1-9047-484090E69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8649" y="5941962"/>
            <a:ext cx="820154" cy="820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7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0" y="728969"/>
            <a:ext cx="1219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Réseaux sociaux: </a:t>
            </a:r>
            <a:r>
              <a:rPr lang="fr-FR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TikTok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86" y="11927"/>
            <a:ext cx="12192000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 descr="LOGO ADRAR 300dpi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815" y="46931"/>
            <a:ext cx="432261" cy="57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6" y="116618"/>
            <a:ext cx="2346531" cy="435439"/>
          </a:xfrm>
          <a:prstGeom prst="rect">
            <a:avLst/>
          </a:prstGeom>
        </p:spPr>
      </p:pic>
      <p:pic>
        <p:nvPicPr>
          <p:cNvPr id="9" name="Image 8" descr="personnes-adrar-coul_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14888" y="111271"/>
            <a:ext cx="346861" cy="352500"/>
          </a:xfrm>
          <a:prstGeom prst="rect">
            <a:avLst/>
          </a:prstGeom>
        </p:spPr>
      </p:pic>
      <p:pic>
        <p:nvPicPr>
          <p:cNvPr id="10" name="Image 9" descr="bien plu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47907" y="126966"/>
            <a:ext cx="1289328" cy="364658"/>
          </a:xfrm>
          <a:prstGeom prst="rect">
            <a:avLst/>
          </a:prstGeom>
        </p:spPr>
      </p:pic>
      <p:pic>
        <p:nvPicPr>
          <p:cNvPr id="11" name="Image 10" descr="personnes-adrar-coul_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23393" y="58452"/>
            <a:ext cx="510617" cy="506565"/>
          </a:xfrm>
          <a:prstGeom prst="rect">
            <a:avLst/>
          </a:prstGeom>
        </p:spPr>
      </p:pic>
      <p:pic>
        <p:nvPicPr>
          <p:cNvPr id="12" name="Image 11" descr="Photo 28-01-2016 21 53 09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6"/>
          <a:stretch/>
        </p:blipFill>
        <p:spPr>
          <a:xfrm>
            <a:off x="8012911" y="101240"/>
            <a:ext cx="393302" cy="47433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96" y="58452"/>
            <a:ext cx="1403187" cy="54724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966" y="82794"/>
            <a:ext cx="1742629" cy="49856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9598" y="-30941"/>
            <a:ext cx="12211597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6" name="Groupe 15"/>
          <p:cNvGrpSpPr/>
          <p:nvPr/>
        </p:nvGrpSpPr>
        <p:grpSpPr>
          <a:xfrm>
            <a:off x="-19598" y="-94478"/>
            <a:ext cx="12211597" cy="746449"/>
            <a:chOff x="-19598" y="-94478"/>
            <a:chExt cx="12211597" cy="746449"/>
          </a:xfrm>
        </p:grpSpPr>
        <p:sp>
          <p:nvSpPr>
            <p:cNvPr id="17" name="Rectangle 16"/>
            <p:cNvSpPr/>
            <p:nvPr/>
          </p:nvSpPr>
          <p:spPr>
            <a:xfrm>
              <a:off x="-19598" y="-30941"/>
              <a:ext cx="12211597" cy="644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8" name="Image 17" descr="bien plus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9373" y="183552"/>
              <a:ext cx="1289328" cy="364658"/>
            </a:xfrm>
            <a:prstGeom prst="rect">
              <a:avLst/>
            </a:prstGeom>
          </p:spPr>
        </p:pic>
        <p:pic>
          <p:nvPicPr>
            <p:cNvPr id="19" name="Image 18" descr="personnes-adrar-coul_1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76806" y="50870"/>
              <a:ext cx="510617" cy="506565"/>
            </a:xfrm>
            <a:prstGeom prst="rect">
              <a:avLst/>
            </a:prstGeom>
          </p:spPr>
        </p:pic>
        <p:pic>
          <p:nvPicPr>
            <p:cNvPr id="20" name="Image 19" descr="personnes-adrar-coul_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8713" y="183553"/>
              <a:ext cx="346861" cy="352500"/>
            </a:xfrm>
            <a:prstGeom prst="rect">
              <a:avLst/>
            </a:prstGeom>
          </p:spPr>
        </p:pic>
        <p:pic>
          <p:nvPicPr>
            <p:cNvPr id="21" name="Image 20" descr="LOGO ADRAR 300dpi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82" y="6345"/>
              <a:ext cx="432261" cy="5748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Image 21" descr="LOGO-ERN-GEN2017-1.png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245"/>
            <a:stretch/>
          </p:blipFill>
          <p:spPr>
            <a:xfrm>
              <a:off x="6744921" y="-32723"/>
              <a:ext cx="2275425" cy="669355"/>
            </a:xfrm>
            <a:prstGeom prst="rect">
              <a:avLst/>
            </a:prstGeom>
          </p:spPr>
        </p:pic>
        <p:pic>
          <p:nvPicPr>
            <p:cNvPr id="23" name="Image 22" descr="redim-06.pn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400" b="26267"/>
            <a:stretch/>
          </p:blipFill>
          <p:spPr>
            <a:xfrm>
              <a:off x="10775894" y="-14434"/>
              <a:ext cx="1369060" cy="620641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02" t="22888" r="16244" b="27236"/>
            <a:stretch/>
          </p:blipFill>
          <p:spPr>
            <a:xfrm>
              <a:off x="9011015" y="-94478"/>
              <a:ext cx="1502229" cy="746449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63" b="24898"/>
            <a:stretch/>
          </p:blipFill>
          <p:spPr>
            <a:xfrm>
              <a:off x="699170" y="38062"/>
              <a:ext cx="2612643" cy="537329"/>
            </a:xfrm>
            <a:prstGeom prst="rect">
              <a:avLst/>
            </a:prstGeom>
          </p:spPr>
        </p:pic>
      </p:grpSp>
      <p:pic>
        <p:nvPicPr>
          <p:cNvPr id="27" name="Image 26">
            <a:extLst>
              <a:ext uri="{FF2B5EF4-FFF2-40B4-BE49-F238E27FC236}">
                <a16:creationId xmlns:a16="http://schemas.microsoft.com/office/drawing/2014/main" id="{2D2ECD59-004B-4096-A670-417F8ACD2C0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05158" y="1997240"/>
            <a:ext cx="6950320" cy="39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52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73BCA3-0527-421A-953E-C96AE40D9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4749633"/>
          </a:xfrm>
        </p:spPr>
        <p:txBody>
          <a:bodyPr anchor="t">
            <a:normAutofit fontScale="85000" lnSpcReduction="10000"/>
          </a:bodyPr>
          <a:lstStyle/>
          <a:p>
            <a:pPr marL="0" indent="0">
              <a:buNone/>
            </a:pPr>
            <a:r>
              <a:rPr lang="fr-FR" sz="2400" dirty="0">
                <a:solidFill>
                  <a:schemeClr val="tx1"/>
                </a:solidFill>
              </a:rPr>
              <a:t>Quelques chiffres:</a:t>
            </a:r>
          </a:p>
          <a:p>
            <a:pPr marL="0" indent="0">
              <a:buNone/>
            </a:pPr>
            <a:endParaRPr lang="fr-FR" sz="2400" dirty="0">
              <a:solidFill>
                <a:schemeClr val="tx1"/>
              </a:solidFill>
            </a:endParaRPr>
          </a:p>
          <a:p>
            <a:r>
              <a:rPr lang="fr-FR" sz="2400" dirty="0">
                <a:solidFill>
                  <a:schemeClr val="tx1"/>
                </a:solidFill>
              </a:rPr>
              <a:t>Sur les 65,35 millions de Français, on recense 59,47 millions d’internautes, soit 91 % de la population</a:t>
            </a:r>
          </a:p>
          <a:p>
            <a:endParaRPr lang="fr-FR" sz="2400" dirty="0">
              <a:solidFill>
                <a:schemeClr val="tx1"/>
              </a:solidFill>
            </a:endParaRPr>
          </a:p>
          <a:p>
            <a:r>
              <a:rPr lang="fr-FR" sz="2400" dirty="0">
                <a:solidFill>
                  <a:schemeClr val="tx1"/>
                </a:solidFill>
              </a:rPr>
              <a:t>49,6 millions d’utilisateurs actifs des réseaux sociaux, soit 75,9 % de la population</a:t>
            </a:r>
          </a:p>
          <a:p>
            <a:endParaRPr lang="fr-FR" sz="2400" dirty="0">
              <a:solidFill>
                <a:schemeClr val="tx1"/>
              </a:solidFill>
            </a:endParaRPr>
          </a:p>
          <a:p>
            <a:r>
              <a:rPr lang="fr-FR" sz="2400" dirty="0">
                <a:solidFill>
                  <a:schemeClr val="tx1"/>
                </a:solidFill>
              </a:rPr>
              <a:t>96,1 % des utilisateurs actifs des réseaux sociaux s’y connectent depuis un mobile</a:t>
            </a:r>
          </a:p>
          <a:p>
            <a:endParaRPr lang="fr-FR" sz="2400" dirty="0">
              <a:solidFill>
                <a:schemeClr val="tx1"/>
              </a:solidFill>
            </a:endParaRPr>
          </a:p>
          <a:p>
            <a:r>
              <a:rPr lang="fr-FR" sz="2400" dirty="0">
                <a:solidFill>
                  <a:schemeClr val="tx1"/>
                </a:solidFill>
              </a:rPr>
              <a:t>Les internautes français passent en moyenne par jours 1h41 sur les réseaux sociaux</a:t>
            </a: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0" y="728969"/>
            <a:ext cx="1219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Réseaux sociaux: Introduction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86" y="11927"/>
            <a:ext cx="12192000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 descr="LOGO ADRAR 300dpi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815" y="46931"/>
            <a:ext cx="432261" cy="57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6" y="116618"/>
            <a:ext cx="2346531" cy="435439"/>
          </a:xfrm>
          <a:prstGeom prst="rect">
            <a:avLst/>
          </a:prstGeom>
        </p:spPr>
      </p:pic>
      <p:pic>
        <p:nvPicPr>
          <p:cNvPr id="9" name="Image 8" descr="personnes-adrar-coul_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14888" y="111271"/>
            <a:ext cx="346861" cy="352500"/>
          </a:xfrm>
          <a:prstGeom prst="rect">
            <a:avLst/>
          </a:prstGeom>
        </p:spPr>
      </p:pic>
      <p:pic>
        <p:nvPicPr>
          <p:cNvPr id="10" name="Image 9" descr="bien plu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47907" y="126966"/>
            <a:ext cx="1289328" cy="364658"/>
          </a:xfrm>
          <a:prstGeom prst="rect">
            <a:avLst/>
          </a:prstGeom>
        </p:spPr>
      </p:pic>
      <p:pic>
        <p:nvPicPr>
          <p:cNvPr id="11" name="Image 10" descr="personnes-adrar-coul_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23393" y="58452"/>
            <a:ext cx="510617" cy="506565"/>
          </a:xfrm>
          <a:prstGeom prst="rect">
            <a:avLst/>
          </a:prstGeom>
        </p:spPr>
      </p:pic>
      <p:pic>
        <p:nvPicPr>
          <p:cNvPr id="12" name="Image 11" descr="Photo 28-01-2016 21 53 09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6"/>
          <a:stretch/>
        </p:blipFill>
        <p:spPr>
          <a:xfrm>
            <a:off x="8012911" y="101240"/>
            <a:ext cx="393302" cy="47433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96" y="58452"/>
            <a:ext cx="1403187" cy="54724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966" y="82794"/>
            <a:ext cx="1742629" cy="49856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9598" y="-30941"/>
            <a:ext cx="12211597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6" name="Groupe 15"/>
          <p:cNvGrpSpPr/>
          <p:nvPr/>
        </p:nvGrpSpPr>
        <p:grpSpPr>
          <a:xfrm>
            <a:off x="-19598" y="-94478"/>
            <a:ext cx="12211597" cy="746449"/>
            <a:chOff x="-19598" y="-94478"/>
            <a:chExt cx="12211597" cy="746449"/>
          </a:xfrm>
        </p:grpSpPr>
        <p:sp>
          <p:nvSpPr>
            <p:cNvPr id="17" name="Rectangle 16"/>
            <p:cNvSpPr/>
            <p:nvPr/>
          </p:nvSpPr>
          <p:spPr>
            <a:xfrm>
              <a:off x="-19598" y="-30941"/>
              <a:ext cx="12211597" cy="644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8" name="Image 17" descr="bien plus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9373" y="183552"/>
              <a:ext cx="1289328" cy="364658"/>
            </a:xfrm>
            <a:prstGeom prst="rect">
              <a:avLst/>
            </a:prstGeom>
          </p:spPr>
        </p:pic>
        <p:pic>
          <p:nvPicPr>
            <p:cNvPr id="19" name="Image 18" descr="personnes-adrar-coul_1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76806" y="50870"/>
              <a:ext cx="510617" cy="506565"/>
            </a:xfrm>
            <a:prstGeom prst="rect">
              <a:avLst/>
            </a:prstGeom>
          </p:spPr>
        </p:pic>
        <p:pic>
          <p:nvPicPr>
            <p:cNvPr id="20" name="Image 19" descr="personnes-adrar-coul_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8713" y="183553"/>
              <a:ext cx="346861" cy="352500"/>
            </a:xfrm>
            <a:prstGeom prst="rect">
              <a:avLst/>
            </a:prstGeom>
          </p:spPr>
        </p:pic>
        <p:pic>
          <p:nvPicPr>
            <p:cNvPr id="21" name="Image 20" descr="LOGO ADRAR 300dpi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82" y="6345"/>
              <a:ext cx="432261" cy="5748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Image 21" descr="LOGO-ERN-GEN2017-1.png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245"/>
            <a:stretch/>
          </p:blipFill>
          <p:spPr>
            <a:xfrm>
              <a:off x="6744921" y="-32723"/>
              <a:ext cx="2275425" cy="669355"/>
            </a:xfrm>
            <a:prstGeom prst="rect">
              <a:avLst/>
            </a:prstGeom>
          </p:spPr>
        </p:pic>
        <p:pic>
          <p:nvPicPr>
            <p:cNvPr id="23" name="Image 22" descr="redim-06.pn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400" b="26267"/>
            <a:stretch/>
          </p:blipFill>
          <p:spPr>
            <a:xfrm>
              <a:off x="10775894" y="-14434"/>
              <a:ext cx="1369060" cy="620641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02" t="22888" r="16244" b="27236"/>
            <a:stretch/>
          </p:blipFill>
          <p:spPr>
            <a:xfrm>
              <a:off x="9011015" y="-94478"/>
              <a:ext cx="1502229" cy="746449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63" b="24898"/>
            <a:stretch/>
          </p:blipFill>
          <p:spPr>
            <a:xfrm>
              <a:off x="699170" y="38062"/>
              <a:ext cx="2612643" cy="5373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310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73BCA3-0527-421A-953E-C96AE40D9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016" y="1603040"/>
            <a:ext cx="10233800" cy="4749633"/>
          </a:xfrm>
        </p:spPr>
        <p:txBody>
          <a:bodyPr anchor="t">
            <a:normAutofit fontScale="77500" lnSpcReduction="20000"/>
          </a:bodyPr>
          <a:lstStyle/>
          <a:p>
            <a:pPr marL="0" indent="0">
              <a:buNone/>
            </a:pPr>
            <a:r>
              <a:rPr lang="fr-FR" sz="2400" dirty="0">
                <a:solidFill>
                  <a:schemeClr val="tx1"/>
                </a:solidFill>
              </a:rPr>
              <a:t>Réseau social vidéo courtes</a:t>
            </a:r>
          </a:p>
          <a:p>
            <a:pPr marL="0" indent="0">
              <a:buNone/>
            </a:pPr>
            <a:endParaRPr lang="fr-FR" sz="2400" dirty="0">
              <a:solidFill>
                <a:schemeClr val="tx1"/>
              </a:solidFill>
            </a:endParaRP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Fondé en 2016 </a:t>
            </a:r>
            <a:r>
              <a:rPr lang="nb-NO" sz="2200" dirty="0">
                <a:solidFill>
                  <a:schemeClr val="tx1"/>
                </a:solidFill>
              </a:rPr>
              <a:t>par l’entreprise ByteDance</a:t>
            </a:r>
          </a:p>
          <a:p>
            <a:pPr lvl="1"/>
            <a:endParaRPr lang="fr-FR" sz="2200" dirty="0">
              <a:solidFill>
                <a:schemeClr val="tx1"/>
              </a:solidFill>
            </a:endParaRP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En 2021, </a:t>
            </a:r>
            <a:r>
              <a:rPr lang="fr-FR" sz="2200" dirty="0" err="1">
                <a:solidFill>
                  <a:schemeClr val="tx1"/>
                </a:solidFill>
              </a:rPr>
              <a:t>TikTok</a:t>
            </a:r>
            <a:r>
              <a:rPr lang="fr-FR" sz="2200" dirty="0">
                <a:solidFill>
                  <a:schemeClr val="tx1"/>
                </a:solidFill>
              </a:rPr>
              <a:t> passe le cap des 732 million de comptes actif chaque mois.</a:t>
            </a:r>
          </a:p>
          <a:p>
            <a:pPr lvl="1"/>
            <a:endParaRPr lang="fr-FR" sz="2200" dirty="0">
              <a:solidFill>
                <a:schemeClr val="tx1"/>
              </a:solidFill>
            </a:endParaRP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En France, on estime que 11 millions de français utilisent </a:t>
            </a:r>
            <a:r>
              <a:rPr lang="fr-FR" sz="2200" dirty="0" err="1">
                <a:solidFill>
                  <a:schemeClr val="tx1"/>
                </a:solidFill>
              </a:rPr>
              <a:t>TikTok</a:t>
            </a:r>
            <a:r>
              <a:rPr lang="fr-FR" sz="2200" dirty="0">
                <a:solidFill>
                  <a:schemeClr val="tx1"/>
                </a:solidFill>
              </a:rPr>
              <a:t> chaque mois</a:t>
            </a:r>
          </a:p>
          <a:p>
            <a:pPr lvl="1"/>
            <a:endParaRPr lang="fr-FR" sz="2200" dirty="0">
              <a:solidFill>
                <a:schemeClr val="tx1"/>
              </a:solidFill>
            </a:endParaRP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Réseau très récent, c’est un pari à prendre</a:t>
            </a:r>
          </a:p>
          <a:p>
            <a:pPr lvl="1"/>
            <a:endParaRPr lang="fr-FR" sz="2200" dirty="0">
              <a:solidFill>
                <a:schemeClr val="tx1"/>
              </a:solidFill>
            </a:endParaRP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Réseau très jeune dans son publique</a:t>
            </a:r>
          </a:p>
          <a:p>
            <a:pPr lvl="1"/>
            <a:endParaRPr lang="fr-FR" sz="2200" dirty="0">
              <a:solidFill>
                <a:schemeClr val="tx1"/>
              </a:solidFill>
            </a:endParaRP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En moins de 18 mois, le nombre d’utilisateurs adultes a été multiplié par 5,5.</a:t>
            </a:r>
          </a:p>
          <a:p>
            <a:pPr lvl="1"/>
            <a:endParaRPr lang="fr-FR" sz="2200" dirty="0">
              <a:solidFill>
                <a:schemeClr val="tx1"/>
              </a:solidFill>
            </a:endParaRPr>
          </a:p>
          <a:p>
            <a:pPr lvl="1"/>
            <a:endParaRPr lang="fr-FR" sz="22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0" y="728969"/>
            <a:ext cx="1219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Réseaux sociaux: </a:t>
            </a:r>
            <a:r>
              <a:rPr lang="fr-FR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TikTok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86" y="11927"/>
            <a:ext cx="12192000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 descr="LOGO ADRAR 300dpi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815" y="46931"/>
            <a:ext cx="432261" cy="57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6" y="116618"/>
            <a:ext cx="2346531" cy="435439"/>
          </a:xfrm>
          <a:prstGeom prst="rect">
            <a:avLst/>
          </a:prstGeom>
        </p:spPr>
      </p:pic>
      <p:pic>
        <p:nvPicPr>
          <p:cNvPr id="9" name="Image 8" descr="personnes-adrar-coul_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14888" y="111271"/>
            <a:ext cx="346861" cy="352500"/>
          </a:xfrm>
          <a:prstGeom prst="rect">
            <a:avLst/>
          </a:prstGeom>
        </p:spPr>
      </p:pic>
      <p:pic>
        <p:nvPicPr>
          <p:cNvPr id="10" name="Image 9" descr="bien plu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47907" y="126966"/>
            <a:ext cx="1289328" cy="364658"/>
          </a:xfrm>
          <a:prstGeom prst="rect">
            <a:avLst/>
          </a:prstGeom>
        </p:spPr>
      </p:pic>
      <p:pic>
        <p:nvPicPr>
          <p:cNvPr id="11" name="Image 10" descr="personnes-adrar-coul_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23393" y="58452"/>
            <a:ext cx="510617" cy="506565"/>
          </a:xfrm>
          <a:prstGeom prst="rect">
            <a:avLst/>
          </a:prstGeom>
        </p:spPr>
      </p:pic>
      <p:pic>
        <p:nvPicPr>
          <p:cNvPr id="12" name="Image 11" descr="Photo 28-01-2016 21 53 09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6"/>
          <a:stretch/>
        </p:blipFill>
        <p:spPr>
          <a:xfrm>
            <a:off x="8012911" y="101240"/>
            <a:ext cx="393302" cy="47433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96" y="58452"/>
            <a:ext cx="1403187" cy="54724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966" y="82794"/>
            <a:ext cx="1742629" cy="49856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9598" y="-30941"/>
            <a:ext cx="12211597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6" name="Groupe 15"/>
          <p:cNvGrpSpPr/>
          <p:nvPr/>
        </p:nvGrpSpPr>
        <p:grpSpPr>
          <a:xfrm>
            <a:off x="-19598" y="-94478"/>
            <a:ext cx="12211597" cy="746449"/>
            <a:chOff x="-19598" y="-94478"/>
            <a:chExt cx="12211597" cy="746449"/>
          </a:xfrm>
        </p:grpSpPr>
        <p:sp>
          <p:nvSpPr>
            <p:cNvPr id="17" name="Rectangle 16"/>
            <p:cNvSpPr/>
            <p:nvPr/>
          </p:nvSpPr>
          <p:spPr>
            <a:xfrm>
              <a:off x="-19598" y="-30941"/>
              <a:ext cx="12211597" cy="644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8" name="Image 17" descr="bien plus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9373" y="183552"/>
              <a:ext cx="1289328" cy="364658"/>
            </a:xfrm>
            <a:prstGeom prst="rect">
              <a:avLst/>
            </a:prstGeom>
          </p:spPr>
        </p:pic>
        <p:pic>
          <p:nvPicPr>
            <p:cNvPr id="19" name="Image 18" descr="personnes-adrar-coul_1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76806" y="50870"/>
              <a:ext cx="510617" cy="506565"/>
            </a:xfrm>
            <a:prstGeom prst="rect">
              <a:avLst/>
            </a:prstGeom>
          </p:spPr>
        </p:pic>
        <p:pic>
          <p:nvPicPr>
            <p:cNvPr id="20" name="Image 19" descr="personnes-adrar-coul_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8713" y="183553"/>
              <a:ext cx="346861" cy="352500"/>
            </a:xfrm>
            <a:prstGeom prst="rect">
              <a:avLst/>
            </a:prstGeom>
          </p:spPr>
        </p:pic>
        <p:pic>
          <p:nvPicPr>
            <p:cNvPr id="21" name="Image 20" descr="LOGO ADRAR 300dpi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82" y="6345"/>
              <a:ext cx="432261" cy="5748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Image 21" descr="LOGO-ERN-GEN2017-1.png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245"/>
            <a:stretch/>
          </p:blipFill>
          <p:spPr>
            <a:xfrm>
              <a:off x="6744921" y="-32723"/>
              <a:ext cx="2275425" cy="669355"/>
            </a:xfrm>
            <a:prstGeom prst="rect">
              <a:avLst/>
            </a:prstGeom>
          </p:spPr>
        </p:pic>
        <p:pic>
          <p:nvPicPr>
            <p:cNvPr id="23" name="Image 22" descr="redim-06.pn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400" b="26267"/>
            <a:stretch/>
          </p:blipFill>
          <p:spPr>
            <a:xfrm>
              <a:off x="10775894" y="-14434"/>
              <a:ext cx="1369060" cy="620641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02" t="22888" r="16244" b="27236"/>
            <a:stretch/>
          </p:blipFill>
          <p:spPr>
            <a:xfrm>
              <a:off x="9011015" y="-94478"/>
              <a:ext cx="1502229" cy="746449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63" b="24898"/>
            <a:stretch/>
          </p:blipFill>
          <p:spPr>
            <a:xfrm>
              <a:off x="699170" y="38062"/>
              <a:ext cx="2612643" cy="537329"/>
            </a:xfrm>
            <a:prstGeom prst="rect">
              <a:avLst/>
            </a:prstGeom>
          </p:spPr>
        </p:pic>
      </p:grpSp>
      <p:pic>
        <p:nvPicPr>
          <p:cNvPr id="9220" name="Picture 4" descr="TikTok - Make Your Day">
            <a:extLst>
              <a:ext uri="{FF2B5EF4-FFF2-40B4-BE49-F238E27FC236}">
                <a16:creationId xmlns:a16="http://schemas.microsoft.com/office/drawing/2014/main" id="{5EC9DF06-CE88-43EB-96CC-F50D6CF4D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6482" y="5935270"/>
            <a:ext cx="820154" cy="820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12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73BCA3-0527-421A-953E-C96AE40D9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016" y="1603040"/>
            <a:ext cx="10233800" cy="474963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sz="2400" dirty="0">
                <a:solidFill>
                  <a:schemeClr val="tx1"/>
                </a:solidFill>
              </a:rPr>
              <a:t>Quand publier ?</a:t>
            </a:r>
          </a:p>
          <a:p>
            <a:endParaRPr lang="fr-FR" sz="24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0" y="728969"/>
            <a:ext cx="1219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Réseaux sociaux: </a:t>
            </a:r>
            <a:r>
              <a:rPr lang="fr-FR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TikTok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86" y="11927"/>
            <a:ext cx="12192000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 descr="LOGO ADRAR 300dpi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815" y="46931"/>
            <a:ext cx="432261" cy="57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6" y="116618"/>
            <a:ext cx="2346531" cy="435439"/>
          </a:xfrm>
          <a:prstGeom prst="rect">
            <a:avLst/>
          </a:prstGeom>
        </p:spPr>
      </p:pic>
      <p:pic>
        <p:nvPicPr>
          <p:cNvPr id="9" name="Image 8" descr="personnes-adrar-coul_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14888" y="111271"/>
            <a:ext cx="346861" cy="352500"/>
          </a:xfrm>
          <a:prstGeom prst="rect">
            <a:avLst/>
          </a:prstGeom>
        </p:spPr>
      </p:pic>
      <p:pic>
        <p:nvPicPr>
          <p:cNvPr id="10" name="Image 9" descr="bien plu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47907" y="126966"/>
            <a:ext cx="1289328" cy="364658"/>
          </a:xfrm>
          <a:prstGeom prst="rect">
            <a:avLst/>
          </a:prstGeom>
        </p:spPr>
      </p:pic>
      <p:pic>
        <p:nvPicPr>
          <p:cNvPr id="11" name="Image 10" descr="personnes-adrar-coul_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23393" y="58452"/>
            <a:ext cx="510617" cy="506565"/>
          </a:xfrm>
          <a:prstGeom prst="rect">
            <a:avLst/>
          </a:prstGeom>
        </p:spPr>
      </p:pic>
      <p:pic>
        <p:nvPicPr>
          <p:cNvPr id="12" name="Image 11" descr="Photo 28-01-2016 21 53 09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6"/>
          <a:stretch/>
        </p:blipFill>
        <p:spPr>
          <a:xfrm>
            <a:off x="8012911" y="101240"/>
            <a:ext cx="393302" cy="47433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96" y="58452"/>
            <a:ext cx="1403187" cy="54724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966" y="82794"/>
            <a:ext cx="1742629" cy="49856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9598" y="-30941"/>
            <a:ext cx="12211597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6" name="Groupe 15"/>
          <p:cNvGrpSpPr/>
          <p:nvPr/>
        </p:nvGrpSpPr>
        <p:grpSpPr>
          <a:xfrm>
            <a:off x="-19598" y="-94478"/>
            <a:ext cx="12211597" cy="746449"/>
            <a:chOff x="-19598" y="-94478"/>
            <a:chExt cx="12211597" cy="746449"/>
          </a:xfrm>
        </p:grpSpPr>
        <p:sp>
          <p:nvSpPr>
            <p:cNvPr id="17" name="Rectangle 16"/>
            <p:cNvSpPr/>
            <p:nvPr/>
          </p:nvSpPr>
          <p:spPr>
            <a:xfrm>
              <a:off x="-19598" y="-30941"/>
              <a:ext cx="12211597" cy="644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8" name="Image 17" descr="bien plus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9373" y="183552"/>
              <a:ext cx="1289328" cy="364658"/>
            </a:xfrm>
            <a:prstGeom prst="rect">
              <a:avLst/>
            </a:prstGeom>
          </p:spPr>
        </p:pic>
        <p:pic>
          <p:nvPicPr>
            <p:cNvPr id="19" name="Image 18" descr="personnes-adrar-coul_1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76806" y="50870"/>
              <a:ext cx="510617" cy="506565"/>
            </a:xfrm>
            <a:prstGeom prst="rect">
              <a:avLst/>
            </a:prstGeom>
          </p:spPr>
        </p:pic>
        <p:pic>
          <p:nvPicPr>
            <p:cNvPr id="20" name="Image 19" descr="personnes-adrar-coul_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8713" y="183553"/>
              <a:ext cx="346861" cy="352500"/>
            </a:xfrm>
            <a:prstGeom prst="rect">
              <a:avLst/>
            </a:prstGeom>
          </p:spPr>
        </p:pic>
        <p:pic>
          <p:nvPicPr>
            <p:cNvPr id="21" name="Image 20" descr="LOGO ADRAR 300dpi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82" y="6345"/>
              <a:ext cx="432261" cy="5748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Image 21" descr="LOGO-ERN-GEN2017-1.png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245"/>
            <a:stretch/>
          </p:blipFill>
          <p:spPr>
            <a:xfrm>
              <a:off x="6744921" y="-32723"/>
              <a:ext cx="2275425" cy="669355"/>
            </a:xfrm>
            <a:prstGeom prst="rect">
              <a:avLst/>
            </a:prstGeom>
          </p:spPr>
        </p:pic>
        <p:pic>
          <p:nvPicPr>
            <p:cNvPr id="23" name="Image 22" descr="redim-06.pn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400" b="26267"/>
            <a:stretch/>
          </p:blipFill>
          <p:spPr>
            <a:xfrm>
              <a:off x="10775894" y="-14434"/>
              <a:ext cx="1369060" cy="620641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02" t="22888" r="16244" b="27236"/>
            <a:stretch/>
          </p:blipFill>
          <p:spPr>
            <a:xfrm>
              <a:off x="9011015" y="-94478"/>
              <a:ext cx="1502229" cy="746449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63" b="24898"/>
            <a:stretch/>
          </p:blipFill>
          <p:spPr>
            <a:xfrm>
              <a:off x="699170" y="38062"/>
              <a:ext cx="2612643" cy="537329"/>
            </a:xfrm>
            <a:prstGeom prst="rect">
              <a:avLst/>
            </a:prstGeom>
          </p:spPr>
        </p:pic>
      </p:grpSp>
      <p:pic>
        <p:nvPicPr>
          <p:cNvPr id="28" name="Picture 4" descr="TikTok - Make Your Day">
            <a:extLst>
              <a:ext uri="{FF2B5EF4-FFF2-40B4-BE49-F238E27FC236}">
                <a16:creationId xmlns:a16="http://schemas.microsoft.com/office/drawing/2014/main" id="{979F2BA8-57D2-480B-B9C9-A7405AC3D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6482" y="5935270"/>
            <a:ext cx="820154" cy="820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Quand publier sur Tiktok">
            <a:extLst>
              <a:ext uri="{FF2B5EF4-FFF2-40B4-BE49-F238E27FC236}">
                <a16:creationId xmlns:a16="http://schemas.microsoft.com/office/drawing/2014/main" id="{AF00CDCB-0519-4C28-AF6C-56E2ADD33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272" y="2095572"/>
            <a:ext cx="4451683" cy="457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1906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73BCA3-0527-421A-953E-C96AE40D9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721" y="1548898"/>
            <a:ext cx="10575927" cy="474963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sz="2200" dirty="0">
                <a:solidFill>
                  <a:schemeClr val="tx1"/>
                </a:solidFill>
              </a:rPr>
              <a:t>En 2020, 60,2% des utilisateurs de </a:t>
            </a:r>
            <a:r>
              <a:rPr lang="fr-FR" sz="2200" dirty="0" err="1">
                <a:solidFill>
                  <a:schemeClr val="tx1"/>
                </a:solidFill>
              </a:rPr>
              <a:t>TikTok</a:t>
            </a:r>
            <a:r>
              <a:rPr lang="fr-FR" sz="2200" dirty="0">
                <a:solidFill>
                  <a:schemeClr val="tx1"/>
                </a:solidFill>
              </a:rPr>
              <a:t> en France sont des femmes, 39,8% des hommes. </a:t>
            </a:r>
          </a:p>
          <a:p>
            <a:pPr marL="0" indent="0">
              <a:buNone/>
            </a:pPr>
            <a:r>
              <a:rPr lang="fr-FR" sz="2200" dirty="0">
                <a:solidFill>
                  <a:schemeClr val="tx1"/>
                </a:solidFill>
              </a:rPr>
              <a:t>Les utilisateurs par âge se découpent de cette manière : </a:t>
            </a:r>
          </a:p>
          <a:p>
            <a:pPr marL="0" indent="0">
              <a:buNone/>
            </a:pPr>
            <a:endParaRPr lang="fr-FR" sz="22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0" y="728969"/>
            <a:ext cx="1219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Réseaux sociaux: </a:t>
            </a:r>
            <a:r>
              <a:rPr lang="fr-FR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TikTok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86" y="11927"/>
            <a:ext cx="12192000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 descr="LOGO ADRAR 300dpi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815" y="46931"/>
            <a:ext cx="432261" cy="57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6" y="116618"/>
            <a:ext cx="2346531" cy="435439"/>
          </a:xfrm>
          <a:prstGeom prst="rect">
            <a:avLst/>
          </a:prstGeom>
        </p:spPr>
      </p:pic>
      <p:pic>
        <p:nvPicPr>
          <p:cNvPr id="9" name="Image 8" descr="personnes-adrar-coul_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14888" y="111271"/>
            <a:ext cx="346861" cy="352500"/>
          </a:xfrm>
          <a:prstGeom prst="rect">
            <a:avLst/>
          </a:prstGeom>
        </p:spPr>
      </p:pic>
      <p:pic>
        <p:nvPicPr>
          <p:cNvPr id="10" name="Image 9" descr="bien plu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47907" y="126966"/>
            <a:ext cx="1289328" cy="364658"/>
          </a:xfrm>
          <a:prstGeom prst="rect">
            <a:avLst/>
          </a:prstGeom>
        </p:spPr>
      </p:pic>
      <p:pic>
        <p:nvPicPr>
          <p:cNvPr id="11" name="Image 10" descr="personnes-adrar-coul_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23393" y="58452"/>
            <a:ext cx="510617" cy="506565"/>
          </a:xfrm>
          <a:prstGeom prst="rect">
            <a:avLst/>
          </a:prstGeom>
        </p:spPr>
      </p:pic>
      <p:pic>
        <p:nvPicPr>
          <p:cNvPr id="12" name="Image 11" descr="Photo 28-01-2016 21 53 09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6"/>
          <a:stretch/>
        </p:blipFill>
        <p:spPr>
          <a:xfrm>
            <a:off x="8012911" y="101240"/>
            <a:ext cx="393302" cy="47433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96" y="58452"/>
            <a:ext cx="1403187" cy="54724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966" y="82794"/>
            <a:ext cx="1742629" cy="49856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9598" y="-30941"/>
            <a:ext cx="12211597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6" name="Groupe 15"/>
          <p:cNvGrpSpPr/>
          <p:nvPr/>
        </p:nvGrpSpPr>
        <p:grpSpPr>
          <a:xfrm>
            <a:off x="-19598" y="-94478"/>
            <a:ext cx="12211597" cy="746449"/>
            <a:chOff x="-19598" y="-94478"/>
            <a:chExt cx="12211597" cy="746449"/>
          </a:xfrm>
        </p:grpSpPr>
        <p:sp>
          <p:nvSpPr>
            <p:cNvPr id="17" name="Rectangle 16"/>
            <p:cNvSpPr/>
            <p:nvPr/>
          </p:nvSpPr>
          <p:spPr>
            <a:xfrm>
              <a:off x="-19598" y="-30941"/>
              <a:ext cx="12211597" cy="644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8" name="Image 17" descr="bien plus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9373" y="183552"/>
              <a:ext cx="1289328" cy="364658"/>
            </a:xfrm>
            <a:prstGeom prst="rect">
              <a:avLst/>
            </a:prstGeom>
          </p:spPr>
        </p:pic>
        <p:pic>
          <p:nvPicPr>
            <p:cNvPr id="19" name="Image 18" descr="personnes-adrar-coul_1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76806" y="50870"/>
              <a:ext cx="510617" cy="506565"/>
            </a:xfrm>
            <a:prstGeom prst="rect">
              <a:avLst/>
            </a:prstGeom>
          </p:spPr>
        </p:pic>
        <p:pic>
          <p:nvPicPr>
            <p:cNvPr id="20" name="Image 19" descr="personnes-adrar-coul_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8713" y="183553"/>
              <a:ext cx="346861" cy="352500"/>
            </a:xfrm>
            <a:prstGeom prst="rect">
              <a:avLst/>
            </a:prstGeom>
          </p:spPr>
        </p:pic>
        <p:pic>
          <p:nvPicPr>
            <p:cNvPr id="21" name="Image 20" descr="LOGO ADRAR 300dpi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82" y="6345"/>
              <a:ext cx="432261" cy="5748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Image 21" descr="LOGO-ERN-GEN2017-1.png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245"/>
            <a:stretch/>
          </p:blipFill>
          <p:spPr>
            <a:xfrm>
              <a:off x="6744921" y="-32723"/>
              <a:ext cx="2275425" cy="669355"/>
            </a:xfrm>
            <a:prstGeom prst="rect">
              <a:avLst/>
            </a:prstGeom>
          </p:spPr>
        </p:pic>
        <p:pic>
          <p:nvPicPr>
            <p:cNvPr id="23" name="Image 22" descr="redim-06.pn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400" b="26267"/>
            <a:stretch/>
          </p:blipFill>
          <p:spPr>
            <a:xfrm>
              <a:off x="10775894" y="-14434"/>
              <a:ext cx="1369060" cy="620641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02" t="22888" r="16244" b="27236"/>
            <a:stretch/>
          </p:blipFill>
          <p:spPr>
            <a:xfrm>
              <a:off x="9011015" y="-94478"/>
              <a:ext cx="1502229" cy="746449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63" b="24898"/>
            <a:stretch/>
          </p:blipFill>
          <p:spPr>
            <a:xfrm>
              <a:off x="699170" y="38062"/>
              <a:ext cx="2612643" cy="537329"/>
            </a:xfrm>
            <a:prstGeom prst="rect">
              <a:avLst/>
            </a:prstGeom>
          </p:spPr>
        </p:pic>
      </p:grpSp>
      <p:pic>
        <p:nvPicPr>
          <p:cNvPr id="27" name="Picture 4" descr="TikTok - Make Your Day">
            <a:extLst>
              <a:ext uri="{FF2B5EF4-FFF2-40B4-BE49-F238E27FC236}">
                <a16:creationId xmlns:a16="http://schemas.microsoft.com/office/drawing/2014/main" id="{48492CD0-D0E2-46D0-9344-5D30D416C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6482" y="5935270"/>
            <a:ext cx="820154" cy="820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L’audience des influenceurs de TikTok en France : sexe et âge - HypeAuditor">
            <a:extLst>
              <a:ext uri="{FF2B5EF4-FFF2-40B4-BE49-F238E27FC236}">
                <a16:creationId xmlns:a16="http://schemas.microsoft.com/office/drawing/2014/main" id="{1F696F31-DDA7-4AAA-B60B-A6B462353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506" y="3037974"/>
            <a:ext cx="406098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1625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73BCA3-0527-421A-953E-C96AE40D9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016" y="1603040"/>
            <a:ext cx="10233800" cy="4749633"/>
          </a:xfrm>
        </p:spPr>
        <p:txBody>
          <a:bodyPr anchor="t">
            <a:normAutofit fontScale="92500" lnSpcReduction="20000"/>
          </a:bodyPr>
          <a:lstStyle/>
          <a:p>
            <a:pPr marL="0" indent="0">
              <a:buNone/>
            </a:pPr>
            <a:r>
              <a:rPr lang="fr-FR" sz="2400" dirty="0">
                <a:solidFill>
                  <a:schemeClr val="tx1"/>
                </a:solidFill>
              </a:rPr>
              <a:t>Objectif:</a:t>
            </a: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Mettre en avant des produits</a:t>
            </a: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Amener du trafic</a:t>
            </a: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Mettre en valeur la marque</a:t>
            </a: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Toucher un publique jeune</a:t>
            </a:r>
          </a:p>
          <a:p>
            <a:pPr lvl="1"/>
            <a:endParaRPr lang="fr-FR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fr-FR" sz="2400" dirty="0">
                <a:solidFill>
                  <a:schemeClr val="tx1"/>
                </a:solidFill>
              </a:rPr>
              <a:t>Conseils:</a:t>
            </a: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Faire appel à des influenceurs</a:t>
            </a: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Utiliser des images et des vidéos</a:t>
            </a: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Utiliser des Hashtags</a:t>
            </a: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Faire dans la qualité</a:t>
            </a:r>
          </a:p>
          <a:p>
            <a:pPr lvl="1"/>
            <a:r>
              <a:rPr lang="fr-FR" sz="2200" dirty="0">
                <a:solidFill>
                  <a:schemeClr val="tx1"/>
                </a:solidFill>
              </a:rPr>
              <a:t>Être très présent sur la plateforme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0" y="728969"/>
            <a:ext cx="1219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Réseaux sociaux: </a:t>
            </a:r>
            <a:r>
              <a:rPr lang="fr-FR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TikTok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86" y="11927"/>
            <a:ext cx="12192000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 descr="LOGO ADRAR 300dpi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815" y="46931"/>
            <a:ext cx="432261" cy="57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6" y="116618"/>
            <a:ext cx="2346531" cy="435439"/>
          </a:xfrm>
          <a:prstGeom prst="rect">
            <a:avLst/>
          </a:prstGeom>
        </p:spPr>
      </p:pic>
      <p:pic>
        <p:nvPicPr>
          <p:cNvPr id="9" name="Image 8" descr="personnes-adrar-coul_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14888" y="111271"/>
            <a:ext cx="346861" cy="352500"/>
          </a:xfrm>
          <a:prstGeom prst="rect">
            <a:avLst/>
          </a:prstGeom>
        </p:spPr>
      </p:pic>
      <p:pic>
        <p:nvPicPr>
          <p:cNvPr id="10" name="Image 9" descr="bien plu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47907" y="126966"/>
            <a:ext cx="1289328" cy="364658"/>
          </a:xfrm>
          <a:prstGeom prst="rect">
            <a:avLst/>
          </a:prstGeom>
        </p:spPr>
      </p:pic>
      <p:pic>
        <p:nvPicPr>
          <p:cNvPr id="11" name="Image 10" descr="personnes-adrar-coul_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23393" y="58452"/>
            <a:ext cx="510617" cy="506565"/>
          </a:xfrm>
          <a:prstGeom prst="rect">
            <a:avLst/>
          </a:prstGeom>
        </p:spPr>
      </p:pic>
      <p:pic>
        <p:nvPicPr>
          <p:cNvPr id="12" name="Image 11" descr="Photo 28-01-2016 21 53 09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6"/>
          <a:stretch/>
        </p:blipFill>
        <p:spPr>
          <a:xfrm>
            <a:off x="8012911" y="101240"/>
            <a:ext cx="393302" cy="47433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96" y="58452"/>
            <a:ext cx="1403187" cy="54724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966" y="82794"/>
            <a:ext cx="1742629" cy="49856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9598" y="-30941"/>
            <a:ext cx="12211597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6" name="Groupe 15"/>
          <p:cNvGrpSpPr/>
          <p:nvPr/>
        </p:nvGrpSpPr>
        <p:grpSpPr>
          <a:xfrm>
            <a:off x="-19598" y="-94478"/>
            <a:ext cx="12211597" cy="746449"/>
            <a:chOff x="-19598" y="-94478"/>
            <a:chExt cx="12211597" cy="746449"/>
          </a:xfrm>
        </p:grpSpPr>
        <p:sp>
          <p:nvSpPr>
            <p:cNvPr id="17" name="Rectangle 16"/>
            <p:cNvSpPr/>
            <p:nvPr/>
          </p:nvSpPr>
          <p:spPr>
            <a:xfrm>
              <a:off x="-19598" y="-30941"/>
              <a:ext cx="12211597" cy="644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8" name="Image 17" descr="bien plus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9373" y="183552"/>
              <a:ext cx="1289328" cy="364658"/>
            </a:xfrm>
            <a:prstGeom prst="rect">
              <a:avLst/>
            </a:prstGeom>
          </p:spPr>
        </p:pic>
        <p:pic>
          <p:nvPicPr>
            <p:cNvPr id="19" name="Image 18" descr="personnes-adrar-coul_1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76806" y="50870"/>
              <a:ext cx="510617" cy="506565"/>
            </a:xfrm>
            <a:prstGeom prst="rect">
              <a:avLst/>
            </a:prstGeom>
          </p:spPr>
        </p:pic>
        <p:pic>
          <p:nvPicPr>
            <p:cNvPr id="20" name="Image 19" descr="personnes-adrar-coul_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8713" y="183553"/>
              <a:ext cx="346861" cy="352500"/>
            </a:xfrm>
            <a:prstGeom prst="rect">
              <a:avLst/>
            </a:prstGeom>
          </p:spPr>
        </p:pic>
        <p:pic>
          <p:nvPicPr>
            <p:cNvPr id="21" name="Image 20" descr="LOGO ADRAR 300dpi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82" y="6345"/>
              <a:ext cx="432261" cy="5748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Image 21" descr="LOGO-ERN-GEN2017-1.png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245"/>
            <a:stretch/>
          </p:blipFill>
          <p:spPr>
            <a:xfrm>
              <a:off x="6744921" y="-32723"/>
              <a:ext cx="2275425" cy="669355"/>
            </a:xfrm>
            <a:prstGeom prst="rect">
              <a:avLst/>
            </a:prstGeom>
          </p:spPr>
        </p:pic>
        <p:pic>
          <p:nvPicPr>
            <p:cNvPr id="23" name="Image 22" descr="redim-06.pn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400" b="26267"/>
            <a:stretch/>
          </p:blipFill>
          <p:spPr>
            <a:xfrm>
              <a:off x="10775894" y="-14434"/>
              <a:ext cx="1369060" cy="620641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02" t="22888" r="16244" b="27236"/>
            <a:stretch/>
          </p:blipFill>
          <p:spPr>
            <a:xfrm>
              <a:off x="9011015" y="-94478"/>
              <a:ext cx="1502229" cy="746449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63" b="24898"/>
            <a:stretch/>
          </p:blipFill>
          <p:spPr>
            <a:xfrm>
              <a:off x="699170" y="38062"/>
              <a:ext cx="2612643" cy="537329"/>
            </a:xfrm>
            <a:prstGeom prst="rect">
              <a:avLst/>
            </a:prstGeom>
          </p:spPr>
        </p:pic>
      </p:grpSp>
      <p:pic>
        <p:nvPicPr>
          <p:cNvPr id="26" name="Picture 4" descr="TikTok - Make Your Day">
            <a:extLst>
              <a:ext uri="{FF2B5EF4-FFF2-40B4-BE49-F238E27FC236}">
                <a16:creationId xmlns:a16="http://schemas.microsoft.com/office/drawing/2014/main" id="{4F13AAD4-88AC-42C5-950C-5A8F3954F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6482" y="5935270"/>
            <a:ext cx="820154" cy="820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68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73BCA3-0527-421A-953E-C96AE40D9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474963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sz="2400" dirty="0">
                <a:solidFill>
                  <a:schemeClr val="tx1"/>
                </a:solidFill>
              </a:rPr>
              <a:t>Quel réseau social choisir ?</a:t>
            </a:r>
          </a:p>
          <a:p>
            <a:pPr marL="0" indent="0">
              <a:buNone/>
            </a:pPr>
            <a:endParaRPr lang="fr-FR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fr-FR" sz="2400" dirty="0">
                <a:solidFill>
                  <a:schemeClr val="tx1"/>
                </a:solidFill>
              </a:rPr>
              <a:t>Combien en choisir ?</a:t>
            </a:r>
          </a:p>
          <a:p>
            <a:pPr marL="0" indent="0">
              <a:buNone/>
            </a:pPr>
            <a:endParaRPr lang="fr-FR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fr-FR" sz="2400" dirty="0">
                <a:solidFill>
                  <a:schemeClr val="tx1"/>
                </a:solidFill>
              </a:rPr>
              <a:t>Combien de temps investir ?</a:t>
            </a:r>
          </a:p>
          <a:p>
            <a:pPr marL="0" indent="0">
              <a:buNone/>
            </a:pPr>
            <a:endParaRPr lang="fr-FR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fr-FR" sz="2400" dirty="0">
                <a:solidFill>
                  <a:schemeClr val="tx1"/>
                </a:solidFill>
              </a:rPr>
              <a:t>Investir ?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0" y="728969"/>
            <a:ext cx="1219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Réseaux sociaux: Conclusion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86" y="11927"/>
            <a:ext cx="12192000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 descr="LOGO ADRAR 300dpi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815" y="46931"/>
            <a:ext cx="432261" cy="57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6" y="116618"/>
            <a:ext cx="2346531" cy="435439"/>
          </a:xfrm>
          <a:prstGeom prst="rect">
            <a:avLst/>
          </a:prstGeom>
        </p:spPr>
      </p:pic>
      <p:pic>
        <p:nvPicPr>
          <p:cNvPr id="9" name="Image 8" descr="personnes-adrar-coul_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14888" y="111271"/>
            <a:ext cx="346861" cy="352500"/>
          </a:xfrm>
          <a:prstGeom prst="rect">
            <a:avLst/>
          </a:prstGeom>
        </p:spPr>
      </p:pic>
      <p:pic>
        <p:nvPicPr>
          <p:cNvPr id="10" name="Image 9" descr="bien plu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47907" y="126966"/>
            <a:ext cx="1289328" cy="364658"/>
          </a:xfrm>
          <a:prstGeom prst="rect">
            <a:avLst/>
          </a:prstGeom>
        </p:spPr>
      </p:pic>
      <p:pic>
        <p:nvPicPr>
          <p:cNvPr id="11" name="Image 10" descr="personnes-adrar-coul_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23393" y="58452"/>
            <a:ext cx="510617" cy="506565"/>
          </a:xfrm>
          <a:prstGeom prst="rect">
            <a:avLst/>
          </a:prstGeom>
        </p:spPr>
      </p:pic>
      <p:pic>
        <p:nvPicPr>
          <p:cNvPr id="12" name="Image 11" descr="Photo 28-01-2016 21 53 09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6"/>
          <a:stretch/>
        </p:blipFill>
        <p:spPr>
          <a:xfrm>
            <a:off x="8012911" y="101240"/>
            <a:ext cx="393302" cy="47433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96" y="58452"/>
            <a:ext cx="1403187" cy="54724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966" y="82794"/>
            <a:ext cx="1742629" cy="49856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9598" y="-30941"/>
            <a:ext cx="12211597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6" name="Groupe 15"/>
          <p:cNvGrpSpPr/>
          <p:nvPr/>
        </p:nvGrpSpPr>
        <p:grpSpPr>
          <a:xfrm>
            <a:off x="-19598" y="-94478"/>
            <a:ext cx="12211597" cy="746449"/>
            <a:chOff x="-19598" y="-94478"/>
            <a:chExt cx="12211597" cy="746449"/>
          </a:xfrm>
        </p:grpSpPr>
        <p:sp>
          <p:nvSpPr>
            <p:cNvPr id="17" name="Rectangle 16"/>
            <p:cNvSpPr/>
            <p:nvPr/>
          </p:nvSpPr>
          <p:spPr>
            <a:xfrm>
              <a:off x="-19598" y="-30941"/>
              <a:ext cx="12211597" cy="644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8" name="Image 17" descr="bien plus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9373" y="183552"/>
              <a:ext cx="1289328" cy="364658"/>
            </a:xfrm>
            <a:prstGeom prst="rect">
              <a:avLst/>
            </a:prstGeom>
          </p:spPr>
        </p:pic>
        <p:pic>
          <p:nvPicPr>
            <p:cNvPr id="19" name="Image 18" descr="personnes-adrar-coul_1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76806" y="50870"/>
              <a:ext cx="510617" cy="506565"/>
            </a:xfrm>
            <a:prstGeom prst="rect">
              <a:avLst/>
            </a:prstGeom>
          </p:spPr>
        </p:pic>
        <p:pic>
          <p:nvPicPr>
            <p:cNvPr id="20" name="Image 19" descr="personnes-adrar-coul_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8713" y="183553"/>
              <a:ext cx="346861" cy="352500"/>
            </a:xfrm>
            <a:prstGeom prst="rect">
              <a:avLst/>
            </a:prstGeom>
          </p:spPr>
        </p:pic>
        <p:pic>
          <p:nvPicPr>
            <p:cNvPr id="21" name="Image 20" descr="LOGO ADRAR 300dpi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82" y="6345"/>
              <a:ext cx="432261" cy="5748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Image 21" descr="LOGO-ERN-GEN2017-1.png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245"/>
            <a:stretch/>
          </p:blipFill>
          <p:spPr>
            <a:xfrm>
              <a:off x="6744921" y="-32723"/>
              <a:ext cx="2275425" cy="669355"/>
            </a:xfrm>
            <a:prstGeom prst="rect">
              <a:avLst/>
            </a:prstGeom>
          </p:spPr>
        </p:pic>
        <p:pic>
          <p:nvPicPr>
            <p:cNvPr id="23" name="Image 22" descr="redim-06.pn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400" b="26267"/>
            <a:stretch/>
          </p:blipFill>
          <p:spPr>
            <a:xfrm>
              <a:off x="10775894" y="-14434"/>
              <a:ext cx="1369060" cy="620641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02" t="22888" r="16244" b="27236"/>
            <a:stretch/>
          </p:blipFill>
          <p:spPr>
            <a:xfrm>
              <a:off x="9011015" y="-94478"/>
              <a:ext cx="1502229" cy="746449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63" b="24898"/>
            <a:stretch/>
          </p:blipFill>
          <p:spPr>
            <a:xfrm>
              <a:off x="699170" y="38062"/>
              <a:ext cx="2612643" cy="5373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1536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au 25">
            <a:extLst>
              <a:ext uri="{FF2B5EF4-FFF2-40B4-BE49-F238E27FC236}">
                <a16:creationId xmlns:a16="http://schemas.microsoft.com/office/drawing/2014/main" id="{68664AB4-A519-4E85-AF06-0E726972C6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7453334"/>
              </p:ext>
            </p:extLst>
          </p:nvPr>
        </p:nvGraphicFramePr>
        <p:xfrm>
          <a:off x="1920223" y="2719137"/>
          <a:ext cx="85344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5315">
                  <a:extLst>
                    <a:ext uri="{9D8B030D-6E8A-4147-A177-3AD203B41FA5}">
                      <a16:colId xmlns:a16="http://schemas.microsoft.com/office/drawing/2014/main" val="2857294719"/>
                    </a:ext>
                  </a:extLst>
                </a:gridCol>
                <a:gridCol w="4259085">
                  <a:extLst>
                    <a:ext uri="{9D8B030D-6E8A-4147-A177-3AD203B41FA5}">
                      <a16:colId xmlns:a16="http://schemas.microsoft.com/office/drawing/2014/main" val="1725117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Questions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Réponses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781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Quelles sont mes cibles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Homme, Femme, Age, CSP…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174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Quel est mon budget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€/mois alloué et/ou personnes/mois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37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Quel réseau je préfère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YouTube, Instagram, Twitter…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980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Quel rythme de diffusion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Tous les jours/semaines/mois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4165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Qu’est ce que je souhaite faire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Visibilité, trafic, vente, notoriété…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690959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0" y="728969"/>
            <a:ext cx="1219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Réseaux sociaux: Conclusion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86" y="11927"/>
            <a:ext cx="12192000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 descr="LOGO ADRAR 300dpi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815" y="46931"/>
            <a:ext cx="432261" cy="57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6" y="116618"/>
            <a:ext cx="2346531" cy="435439"/>
          </a:xfrm>
          <a:prstGeom prst="rect">
            <a:avLst/>
          </a:prstGeom>
        </p:spPr>
      </p:pic>
      <p:pic>
        <p:nvPicPr>
          <p:cNvPr id="9" name="Image 8" descr="personnes-adrar-coul_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14888" y="111271"/>
            <a:ext cx="346861" cy="352500"/>
          </a:xfrm>
          <a:prstGeom prst="rect">
            <a:avLst/>
          </a:prstGeom>
        </p:spPr>
      </p:pic>
      <p:pic>
        <p:nvPicPr>
          <p:cNvPr id="10" name="Image 9" descr="bien plu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47907" y="126966"/>
            <a:ext cx="1289328" cy="364658"/>
          </a:xfrm>
          <a:prstGeom prst="rect">
            <a:avLst/>
          </a:prstGeom>
        </p:spPr>
      </p:pic>
      <p:pic>
        <p:nvPicPr>
          <p:cNvPr id="11" name="Image 10" descr="personnes-adrar-coul_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23393" y="58452"/>
            <a:ext cx="510617" cy="506565"/>
          </a:xfrm>
          <a:prstGeom prst="rect">
            <a:avLst/>
          </a:prstGeom>
        </p:spPr>
      </p:pic>
      <p:pic>
        <p:nvPicPr>
          <p:cNvPr id="12" name="Image 11" descr="Photo 28-01-2016 21 53 09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6"/>
          <a:stretch/>
        </p:blipFill>
        <p:spPr>
          <a:xfrm>
            <a:off x="8012911" y="101240"/>
            <a:ext cx="393302" cy="47433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96" y="58452"/>
            <a:ext cx="1403187" cy="54724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966" y="82794"/>
            <a:ext cx="1742629" cy="49856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9598" y="-30941"/>
            <a:ext cx="12211597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6" name="Groupe 15"/>
          <p:cNvGrpSpPr/>
          <p:nvPr/>
        </p:nvGrpSpPr>
        <p:grpSpPr>
          <a:xfrm>
            <a:off x="-19598" y="-94478"/>
            <a:ext cx="12211597" cy="746449"/>
            <a:chOff x="-19598" y="-94478"/>
            <a:chExt cx="12211597" cy="746449"/>
          </a:xfrm>
        </p:grpSpPr>
        <p:sp>
          <p:nvSpPr>
            <p:cNvPr id="17" name="Rectangle 16"/>
            <p:cNvSpPr/>
            <p:nvPr/>
          </p:nvSpPr>
          <p:spPr>
            <a:xfrm>
              <a:off x="-19598" y="-30941"/>
              <a:ext cx="12211597" cy="644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8" name="Image 17" descr="bien plus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9373" y="183552"/>
              <a:ext cx="1289328" cy="364658"/>
            </a:xfrm>
            <a:prstGeom prst="rect">
              <a:avLst/>
            </a:prstGeom>
          </p:spPr>
        </p:pic>
        <p:pic>
          <p:nvPicPr>
            <p:cNvPr id="19" name="Image 18" descr="personnes-adrar-coul_1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76806" y="50870"/>
              <a:ext cx="510617" cy="506565"/>
            </a:xfrm>
            <a:prstGeom prst="rect">
              <a:avLst/>
            </a:prstGeom>
          </p:spPr>
        </p:pic>
        <p:pic>
          <p:nvPicPr>
            <p:cNvPr id="20" name="Image 19" descr="personnes-adrar-coul_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8713" y="183553"/>
              <a:ext cx="346861" cy="352500"/>
            </a:xfrm>
            <a:prstGeom prst="rect">
              <a:avLst/>
            </a:prstGeom>
          </p:spPr>
        </p:pic>
        <p:pic>
          <p:nvPicPr>
            <p:cNvPr id="21" name="Image 20" descr="LOGO ADRAR 300dpi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82" y="6345"/>
              <a:ext cx="432261" cy="5748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Image 21" descr="LOGO-ERN-GEN2017-1.png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245"/>
            <a:stretch/>
          </p:blipFill>
          <p:spPr>
            <a:xfrm>
              <a:off x="6744921" y="-32723"/>
              <a:ext cx="2275425" cy="669355"/>
            </a:xfrm>
            <a:prstGeom prst="rect">
              <a:avLst/>
            </a:prstGeom>
          </p:spPr>
        </p:pic>
        <p:pic>
          <p:nvPicPr>
            <p:cNvPr id="23" name="Image 22" descr="redim-06.pn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400" b="26267"/>
            <a:stretch/>
          </p:blipFill>
          <p:spPr>
            <a:xfrm>
              <a:off x="10775894" y="-14434"/>
              <a:ext cx="1369060" cy="620641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02" t="22888" r="16244" b="27236"/>
            <a:stretch/>
          </p:blipFill>
          <p:spPr>
            <a:xfrm>
              <a:off x="9011015" y="-94478"/>
              <a:ext cx="1502229" cy="746449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63" b="24898"/>
            <a:stretch/>
          </p:blipFill>
          <p:spPr>
            <a:xfrm>
              <a:off x="699170" y="38062"/>
              <a:ext cx="2612643" cy="5373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62398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73BCA3-0527-421A-953E-C96AE40D9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474963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sz="2400" dirty="0">
                <a:solidFill>
                  <a:schemeClr val="tx1"/>
                </a:solidFill>
              </a:rPr>
              <a:t>Mettre en place un planning de publication pour les réseaux sociaux.</a:t>
            </a:r>
          </a:p>
          <a:p>
            <a:pPr marL="0" indent="0">
              <a:buNone/>
            </a:pPr>
            <a:endParaRPr lang="fr-FR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fr-FR" sz="2400" dirty="0">
                <a:solidFill>
                  <a:schemeClr val="tx1"/>
                </a:solidFill>
              </a:rPr>
              <a:t>Planning unique par réseau, qui se base sur les fêtes nationales, les jours fériés, les éphémérides, tout ce qui peut faire d’aujourd’hui un jour particulier</a:t>
            </a:r>
          </a:p>
          <a:p>
            <a:pPr marL="0" indent="0">
              <a:buNone/>
            </a:pPr>
            <a:endParaRPr lang="fr-FR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fr-FR" sz="24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0" y="728969"/>
            <a:ext cx="1219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Réseaux sociaux: Conclusion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86" y="11927"/>
            <a:ext cx="12192000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 descr="LOGO ADRAR 300dpi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815" y="46931"/>
            <a:ext cx="432261" cy="57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6" y="116618"/>
            <a:ext cx="2346531" cy="435439"/>
          </a:xfrm>
          <a:prstGeom prst="rect">
            <a:avLst/>
          </a:prstGeom>
        </p:spPr>
      </p:pic>
      <p:pic>
        <p:nvPicPr>
          <p:cNvPr id="9" name="Image 8" descr="personnes-adrar-coul_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14888" y="111271"/>
            <a:ext cx="346861" cy="352500"/>
          </a:xfrm>
          <a:prstGeom prst="rect">
            <a:avLst/>
          </a:prstGeom>
        </p:spPr>
      </p:pic>
      <p:pic>
        <p:nvPicPr>
          <p:cNvPr id="10" name="Image 9" descr="bien plu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47907" y="126966"/>
            <a:ext cx="1289328" cy="364658"/>
          </a:xfrm>
          <a:prstGeom prst="rect">
            <a:avLst/>
          </a:prstGeom>
        </p:spPr>
      </p:pic>
      <p:pic>
        <p:nvPicPr>
          <p:cNvPr id="11" name="Image 10" descr="personnes-adrar-coul_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23393" y="58452"/>
            <a:ext cx="510617" cy="506565"/>
          </a:xfrm>
          <a:prstGeom prst="rect">
            <a:avLst/>
          </a:prstGeom>
        </p:spPr>
      </p:pic>
      <p:pic>
        <p:nvPicPr>
          <p:cNvPr id="12" name="Image 11" descr="Photo 28-01-2016 21 53 09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6"/>
          <a:stretch/>
        </p:blipFill>
        <p:spPr>
          <a:xfrm>
            <a:off x="8012911" y="101240"/>
            <a:ext cx="393302" cy="47433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96" y="58452"/>
            <a:ext cx="1403187" cy="54724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966" y="82794"/>
            <a:ext cx="1742629" cy="49856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9598" y="-30941"/>
            <a:ext cx="12211597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6" name="Groupe 15"/>
          <p:cNvGrpSpPr/>
          <p:nvPr/>
        </p:nvGrpSpPr>
        <p:grpSpPr>
          <a:xfrm>
            <a:off x="-19598" y="-94478"/>
            <a:ext cx="12211597" cy="746449"/>
            <a:chOff x="-19598" y="-94478"/>
            <a:chExt cx="12211597" cy="746449"/>
          </a:xfrm>
        </p:grpSpPr>
        <p:sp>
          <p:nvSpPr>
            <p:cNvPr id="17" name="Rectangle 16"/>
            <p:cNvSpPr/>
            <p:nvPr/>
          </p:nvSpPr>
          <p:spPr>
            <a:xfrm>
              <a:off x="-19598" y="-30941"/>
              <a:ext cx="12211597" cy="644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8" name="Image 17" descr="bien plus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9373" y="183552"/>
              <a:ext cx="1289328" cy="364658"/>
            </a:xfrm>
            <a:prstGeom prst="rect">
              <a:avLst/>
            </a:prstGeom>
          </p:spPr>
        </p:pic>
        <p:pic>
          <p:nvPicPr>
            <p:cNvPr id="19" name="Image 18" descr="personnes-adrar-coul_1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76806" y="50870"/>
              <a:ext cx="510617" cy="506565"/>
            </a:xfrm>
            <a:prstGeom prst="rect">
              <a:avLst/>
            </a:prstGeom>
          </p:spPr>
        </p:pic>
        <p:pic>
          <p:nvPicPr>
            <p:cNvPr id="20" name="Image 19" descr="personnes-adrar-coul_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8713" y="183553"/>
              <a:ext cx="346861" cy="352500"/>
            </a:xfrm>
            <a:prstGeom prst="rect">
              <a:avLst/>
            </a:prstGeom>
          </p:spPr>
        </p:pic>
        <p:pic>
          <p:nvPicPr>
            <p:cNvPr id="21" name="Image 20" descr="LOGO ADRAR 300dpi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82" y="6345"/>
              <a:ext cx="432261" cy="5748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Image 21" descr="LOGO-ERN-GEN2017-1.png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245"/>
            <a:stretch/>
          </p:blipFill>
          <p:spPr>
            <a:xfrm>
              <a:off x="6744921" y="-32723"/>
              <a:ext cx="2275425" cy="669355"/>
            </a:xfrm>
            <a:prstGeom prst="rect">
              <a:avLst/>
            </a:prstGeom>
          </p:spPr>
        </p:pic>
        <p:pic>
          <p:nvPicPr>
            <p:cNvPr id="23" name="Image 22" descr="redim-06.pn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400" b="26267"/>
            <a:stretch/>
          </p:blipFill>
          <p:spPr>
            <a:xfrm>
              <a:off x="10775894" y="-14434"/>
              <a:ext cx="1369060" cy="620641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02" t="22888" r="16244" b="27236"/>
            <a:stretch/>
          </p:blipFill>
          <p:spPr>
            <a:xfrm>
              <a:off x="9011015" y="-94478"/>
              <a:ext cx="1502229" cy="746449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63" b="24898"/>
            <a:stretch/>
          </p:blipFill>
          <p:spPr>
            <a:xfrm>
              <a:off x="699170" y="38062"/>
              <a:ext cx="2612643" cy="5373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4386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73BCA3-0527-421A-953E-C96AE40D9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2428630"/>
            <a:ext cx="10233800" cy="4749633"/>
          </a:xfrm>
        </p:spPr>
        <p:txBody>
          <a:bodyPr anchor="t">
            <a:normAutofit/>
          </a:bodyPr>
          <a:lstStyle/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0" y="728969"/>
            <a:ext cx="1219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Réseaux sociaux: Introduction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86" y="11927"/>
            <a:ext cx="12192000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 descr="LOGO ADRAR 300dpi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815" y="46931"/>
            <a:ext cx="432261" cy="57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6" y="116618"/>
            <a:ext cx="2346531" cy="435439"/>
          </a:xfrm>
          <a:prstGeom prst="rect">
            <a:avLst/>
          </a:prstGeom>
        </p:spPr>
      </p:pic>
      <p:pic>
        <p:nvPicPr>
          <p:cNvPr id="9" name="Image 8" descr="personnes-adrar-coul_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14888" y="111271"/>
            <a:ext cx="346861" cy="352500"/>
          </a:xfrm>
          <a:prstGeom prst="rect">
            <a:avLst/>
          </a:prstGeom>
        </p:spPr>
      </p:pic>
      <p:pic>
        <p:nvPicPr>
          <p:cNvPr id="10" name="Image 9" descr="bien plu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47907" y="126966"/>
            <a:ext cx="1289328" cy="364658"/>
          </a:xfrm>
          <a:prstGeom prst="rect">
            <a:avLst/>
          </a:prstGeom>
        </p:spPr>
      </p:pic>
      <p:pic>
        <p:nvPicPr>
          <p:cNvPr id="11" name="Image 10" descr="personnes-adrar-coul_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23393" y="58452"/>
            <a:ext cx="510617" cy="506565"/>
          </a:xfrm>
          <a:prstGeom prst="rect">
            <a:avLst/>
          </a:prstGeom>
        </p:spPr>
      </p:pic>
      <p:pic>
        <p:nvPicPr>
          <p:cNvPr id="12" name="Image 11" descr="Photo 28-01-2016 21 53 09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6"/>
          <a:stretch/>
        </p:blipFill>
        <p:spPr>
          <a:xfrm>
            <a:off x="8012911" y="101240"/>
            <a:ext cx="393302" cy="47433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96" y="58452"/>
            <a:ext cx="1403187" cy="54724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966" y="82794"/>
            <a:ext cx="1742629" cy="49856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9598" y="-30941"/>
            <a:ext cx="12211597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6" name="Groupe 15"/>
          <p:cNvGrpSpPr/>
          <p:nvPr/>
        </p:nvGrpSpPr>
        <p:grpSpPr>
          <a:xfrm>
            <a:off x="-19598" y="-94478"/>
            <a:ext cx="12211597" cy="746449"/>
            <a:chOff x="-19598" y="-94478"/>
            <a:chExt cx="12211597" cy="746449"/>
          </a:xfrm>
        </p:grpSpPr>
        <p:sp>
          <p:nvSpPr>
            <p:cNvPr id="17" name="Rectangle 16"/>
            <p:cNvSpPr/>
            <p:nvPr/>
          </p:nvSpPr>
          <p:spPr>
            <a:xfrm>
              <a:off x="-19598" y="-30941"/>
              <a:ext cx="12211597" cy="644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8" name="Image 17" descr="bien plus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9373" y="183552"/>
              <a:ext cx="1289328" cy="364658"/>
            </a:xfrm>
            <a:prstGeom prst="rect">
              <a:avLst/>
            </a:prstGeom>
          </p:spPr>
        </p:pic>
        <p:pic>
          <p:nvPicPr>
            <p:cNvPr id="19" name="Image 18" descr="personnes-adrar-coul_1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76806" y="50870"/>
              <a:ext cx="510617" cy="506565"/>
            </a:xfrm>
            <a:prstGeom prst="rect">
              <a:avLst/>
            </a:prstGeom>
          </p:spPr>
        </p:pic>
        <p:pic>
          <p:nvPicPr>
            <p:cNvPr id="20" name="Image 19" descr="personnes-adrar-coul_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8713" y="183553"/>
              <a:ext cx="346861" cy="352500"/>
            </a:xfrm>
            <a:prstGeom prst="rect">
              <a:avLst/>
            </a:prstGeom>
          </p:spPr>
        </p:pic>
        <p:pic>
          <p:nvPicPr>
            <p:cNvPr id="21" name="Image 20" descr="LOGO ADRAR 300dpi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82" y="6345"/>
              <a:ext cx="432261" cy="5748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Image 21" descr="LOGO-ERN-GEN2017-1.png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245"/>
            <a:stretch/>
          </p:blipFill>
          <p:spPr>
            <a:xfrm>
              <a:off x="6744921" y="-32723"/>
              <a:ext cx="2275425" cy="669355"/>
            </a:xfrm>
            <a:prstGeom prst="rect">
              <a:avLst/>
            </a:prstGeom>
          </p:spPr>
        </p:pic>
        <p:pic>
          <p:nvPicPr>
            <p:cNvPr id="23" name="Image 22" descr="redim-06.pn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400" b="26267"/>
            <a:stretch/>
          </p:blipFill>
          <p:spPr>
            <a:xfrm>
              <a:off x="10775894" y="-14434"/>
              <a:ext cx="1369060" cy="620641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02" t="22888" r="16244" b="27236"/>
            <a:stretch/>
          </p:blipFill>
          <p:spPr>
            <a:xfrm>
              <a:off x="9011015" y="-94478"/>
              <a:ext cx="1502229" cy="746449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63" b="24898"/>
            <a:stretch/>
          </p:blipFill>
          <p:spPr>
            <a:xfrm>
              <a:off x="699170" y="38062"/>
              <a:ext cx="2612643" cy="537329"/>
            </a:xfrm>
            <a:prstGeom prst="rect">
              <a:avLst/>
            </a:prstGeom>
          </p:spPr>
        </p:pic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B8554B63-2B38-4AD0-847B-C68AC69AE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318" y="1694607"/>
            <a:ext cx="8647163" cy="486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053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73BCA3-0527-421A-953E-C96AE40D9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016" y="1603040"/>
            <a:ext cx="10233800" cy="474963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sz="2400" dirty="0">
                <a:solidFill>
                  <a:schemeClr val="tx1"/>
                </a:solidFill>
              </a:rPr>
              <a:t>Quels sont les réseaux les plus utilisés en France ?</a:t>
            </a: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0" y="728969"/>
            <a:ext cx="1219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Réseaux sociaux: Top réseau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86" y="11927"/>
            <a:ext cx="12192000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 descr="LOGO ADRAR 300dpi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815" y="46931"/>
            <a:ext cx="432261" cy="57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6" y="116618"/>
            <a:ext cx="2346531" cy="435439"/>
          </a:xfrm>
          <a:prstGeom prst="rect">
            <a:avLst/>
          </a:prstGeom>
        </p:spPr>
      </p:pic>
      <p:pic>
        <p:nvPicPr>
          <p:cNvPr id="9" name="Image 8" descr="personnes-adrar-coul_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14888" y="111271"/>
            <a:ext cx="346861" cy="352500"/>
          </a:xfrm>
          <a:prstGeom prst="rect">
            <a:avLst/>
          </a:prstGeom>
        </p:spPr>
      </p:pic>
      <p:pic>
        <p:nvPicPr>
          <p:cNvPr id="10" name="Image 9" descr="bien plu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47907" y="126966"/>
            <a:ext cx="1289328" cy="364658"/>
          </a:xfrm>
          <a:prstGeom prst="rect">
            <a:avLst/>
          </a:prstGeom>
        </p:spPr>
      </p:pic>
      <p:pic>
        <p:nvPicPr>
          <p:cNvPr id="11" name="Image 10" descr="personnes-adrar-coul_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23393" y="58452"/>
            <a:ext cx="510617" cy="506565"/>
          </a:xfrm>
          <a:prstGeom prst="rect">
            <a:avLst/>
          </a:prstGeom>
        </p:spPr>
      </p:pic>
      <p:pic>
        <p:nvPicPr>
          <p:cNvPr id="12" name="Image 11" descr="Photo 28-01-2016 21 53 09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6"/>
          <a:stretch/>
        </p:blipFill>
        <p:spPr>
          <a:xfrm>
            <a:off x="8012911" y="101240"/>
            <a:ext cx="393302" cy="47433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96" y="58452"/>
            <a:ext cx="1403187" cy="54724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966" y="82794"/>
            <a:ext cx="1742629" cy="49856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9598" y="-30941"/>
            <a:ext cx="12211597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6" name="Groupe 15"/>
          <p:cNvGrpSpPr/>
          <p:nvPr/>
        </p:nvGrpSpPr>
        <p:grpSpPr>
          <a:xfrm>
            <a:off x="-19598" y="-94478"/>
            <a:ext cx="12211597" cy="746449"/>
            <a:chOff x="-19598" y="-94478"/>
            <a:chExt cx="12211597" cy="746449"/>
          </a:xfrm>
        </p:grpSpPr>
        <p:sp>
          <p:nvSpPr>
            <p:cNvPr id="17" name="Rectangle 16"/>
            <p:cNvSpPr/>
            <p:nvPr/>
          </p:nvSpPr>
          <p:spPr>
            <a:xfrm>
              <a:off x="-19598" y="-30941"/>
              <a:ext cx="12211597" cy="644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8" name="Image 17" descr="bien plus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9373" y="183552"/>
              <a:ext cx="1289328" cy="364658"/>
            </a:xfrm>
            <a:prstGeom prst="rect">
              <a:avLst/>
            </a:prstGeom>
          </p:spPr>
        </p:pic>
        <p:pic>
          <p:nvPicPr>
            <p:cNvPr id="19" name="Image 18" descr="personnes-adrar-coul_1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76806" y="50870"/>
              <a:ext cx="510617" cy="506565"/>
            </a:xfrm>
            <a:prstGeom prst="rect">
              <a:avLst/>
            </a:prstGeom>
          </p:spPr>
        </p:pic>
        <p:pic>
          <p:nvPicPr>
            <p:cNvPr id="20" name="Image 19" descr="personnes-adrar-coul_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8713" y="183553"/>
              <a:ext cx="346861" cy="352500"/>
            </a:xfrm>
            <a:prstGeom prst="rect">
              <a:avLst/>
            </a:prstGeom>
          </p:spPr>
        </p:pic>
        <p:pic>
          <p:nvPicPr>
            <p:cNvPr id="21" name="Image 20" descr="LOGO ADRAR 300dpi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82" y="6345"/>
              <a:ext cx="432261" cy="5748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Image 21" descr="LOGO-ERN-GEN2017-1.png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245"/>
            <a:stretch/>
          </p:blipFill>
          <p:spPr>
            <a:xfrm>
              <a:off x="6744921" y="-32723"/>
              <a:ext cx="2275425" cy="669355"/>
            </a:xfrm>
            <a:prstGeom prst="rect">
              <a:avLst/>
            </a:prstGeom>
          </p:spPr>
        </p:pic>
        <p:pic>
          <p:nvPicPr>
            <p:cNvPr id="23" name="Image 22" descr="redim-06.pn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400" b="26267"/>
            <a:stretch/>
          </p:blipFill>
          <p:spPr>
            <a:xfrm>
              <a:off x="10775894" y="-14434"/>
              <a:ext cx="1369060" cy="620641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02" t="22888" r="16244" b="27236"/>
            <a:stretch/>
          </p:blipFill>
          <p:spPr>
            <a:xfrm>
              <a:off x="9011015" y="-94478"/>
              <a:ext cx="1502229" cy="746449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63" b="24898"/>
            <a:stretch/>
          </p:blipFill>
          <p:spPr>
            <a:xfrm>
              <a:off x="699170" y="38062"/>
              <a:ext cx="2612643" cy="537329"/>
            </a:xfrm>
            <a:prstGeom prst="rect">
              <a:avLst/>
            </a:prstGeom>
          </p:spPr>
        </p:pic>
      </p:grpSp>
      <p:pic>
        <p:nvPicPr>
          <p:cNvPr id="4100" name="Picture 4">
            <a:extLst>
              <a:ext uri="{FF2B5EF4-FFF2-40B4-BE49-F238E27FC236}">
                <a16:creationId xmlns:a16="http://schemas.microsoft.com/office/drawing/2014/main" id="{23F0250B-E5CC-460D-B8B5-44E966373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051" y="2341546"/>
            <a:ext cx="7353300" cy="413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838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73BCA3-0527-421A-953E-C96AE40D9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016" y="1603040"/>
            <a:ext cx="10233800" cy="474963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sz="2400" dirty="0">
                <a:solidFill>
                  <a:schemeClr val="tx1"/>
                </a:solidFill>
              </a:rPr>
              <a:t>L’audience publicitaire potentielle des principaux réseaux sociaux en France:</a:t>
            </a:r>
          </a:p>
          <a:p>
            <a:pPr marL="0" indent="0">
              <a:buNone/>
            </a:pPr>
            <a:endParaRPr lang="fr-FR" sz="2400" dirty="0">
              <a:solidFill>
                <a:schemeClr val="tx1"/>
              </a:solidFill>
            </a:endParaRPr>
          </a:p>
          <a:p>
            <a:pPr algn="l">
              <a:buFont typeface="+mj-lt"/>
              <a:buAutoNum type="arabicPeriod"/>
            </a:pPr>
            <a:r>
              <a:rPr lang="fr-FR" sz="2000" b="0" i="0" dirty="0">
                <a:solidFill>
                  <a:schemeClr val="tx1"/>
                </a:solidFill>
                <a:effectLst/>
              </a:rPr>
              <a:t>YouTube : 49,6 millions d’utilisateurs</a:t>
            </a:r>
          </a:p>
          <a:p>
            <a:pPr algn="l">
              <a:buFont typeface="+mj-lt"/>
              <a:buAutoNum type="arabicPeriod"/>
            </a:pPr>
            <a:r>
              <a:rPr lang="fr-FR" sz="2000" b="0" i="0" dirty="0">
                <a:solidFill>
                  <a:schemeClr val="tx1"/>
                </a:solidFill>
                <a:effectLst/>
              </a:rPr>
              <a:t>Facebook : 33 millions d’utilisateurs</a:t>
            </a:r>
          </a:p>
          <a:p>
            <a:pPr algn="l">
              <a:buFont typeface="+mj-lt"/>
              <a:buAutoNum type="arabicPeriod"/>
            </a:pPr>
            <a:r>
              <a:rPr lang="fr-FR" sz="2000" b="0" i="0" dirty="0">
                <a:solidFill>
                  <a:schemeClr val="tx1"/>
                </a:solidFill>
                <a:effectLst/>
              </a:rPr>
              <a:t>Snapchat : 24,5 millions d’utilisateurs</a:t>
            </a:r>
          </a:p>
          <a:p>
            <a:pPr algn="l">
              <a:buFont typeface="+mj-lt"/>
              <a:buAutoNum type="arabicPeriod"/>
            </a:pPr>
            <a:r>
              <a:rPr lang="fr-FR" sz="2000" b="0" i="0" dirty="0">
                <a:solidFill>
                  <a:schemeClr val="tx1"/>
                </a:solidFill>
                <a:effectLst/>
              </a:rPr>
              <a:t>Instagram : 24 millions d’utilisateurs</a:t>
            </a:r>
          </a:p>
          <a:p>
            <a:pPr algn="l">
              <a:buFont typeface="+mj-lt"/>
              <a:buAutoNum type="arabicPeriod"/>
            </a:pPr>
            <a:r>
              <a:rPr lang="fr-FR" sz="2000" b="0" i="0" dirty="0">
                <a:solidFill>
                  <a:schemeClr val="tx1"/>
                </a:solidFill>
                <a:effectLst/>
              </a:rPr>
              <a:t>LinkedIn : 21 millions d’utilisateurs</a:t>
            </a:r>
          </a:p>
          <a:p>
            <a:pPr algn="l">
              <a:buFont typeface="+mj-lt"/>
              <a:buAutoNum type="arabicPeriod"/>
            </a:pPr>
            <a:r>
              <a:rPr lang="fr-FR" sz="2000" b="0" i="0" dirty="0">
                <a:solidFill>
                  <a:schemeClr val="tx1"/>
                </a:solidFill>
                <a:effectLst/>
              </a:rPr>
              <a:t>Pinterest : 12,22 millions d’utilisateurs</a:t>
            </a:r>
          </a:p>
          <a:p>
            <a:pPr algn="l">
              <a:buFont typeface="+mj-lt"/>
              <a:buAutoNum type="arabicPeriod"/>
            </a:pPr>
            <a:r>
              <a:rPr lang="fr-FR" sz="2000" b="0" i="0" dirty="0">
                <a:solidFill>
                  <a:schemeClr val="tx1"/>
                </a:solidFill>
                <a:effectLst/>
              </a:rPr>
              <a:t>Twitter : 8 millions d’utilisateurs</a:t>
            </a:r>
          </a:p>
          <a:p>
            <a:pPr marL="0" indent="0">
              <a:buNone/>
            </a:pPr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0" y="728969"/>
            <a:ext cx="1219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Réseaux sociaux: Top réseau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86" y="11927"/>
            <a:ext cx="12192000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 descr="LOGO ADRAR 300dpi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815" y="46931"/>
            <a:ext cx="432261" cy="57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6" y="116618"/>
            <a:ext cx="2346531" cy="435439"/>
          </a:xfrm>
          <a:prstGeom prst="rect">
            <a:avLst/>
          </a:prstGeom>
        </p:spPr>
      </p:pic>
      <p:pic>
        <p:nvPicPr>
          <p:cNvPr id="9" name="Image 8" descr="personnes-adrar-coul_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14888" y="111271"/>
            <a:ext cx="346861" cy="352500"/>
          </a:xfrm>
          <a:prstGeom prst="rect">
            <a:avLst/>
          </a:prstGeom>
        </p:spPr>
      </p:pic>
      <p:pic>
        <p:nvPicPr>
          <p:cNvPr id="10" name="Image 9" descr="bien plu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47907" y="126966"/>
            <a:ext cx="1289328" cy="364658"/>
          </a:xfrm>
          <a:prstGeom prst="rect">
            <a:avLst/>
          </a:prstGeom>
        </p:spPr>
      </p:pic>
      <p:pic>
        <p:nvPicPr>
          <p:cNvPr id="11" name="Image 10" descr="personnes-adrar-coul_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23393" y="58452"/>
            <a:ext cx="510617" cy="506565"/>
          </a:xfrm>
          <a:prstGeom prst="rect">
            <a:avLst/>
          </a:prstGeom>
        </p:spPr>
      </p:pic>
      <p:pic>
        <p:nvPicPr>
          <p:cNvPr id="12" name="Image 11" descr="Photo 28-01-2016 21 53 09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6"/>
          <a:stretch/>
        </p:blipFill>
        <p:spPr>
          <a:xfrm>
            <a:off x="8012911" y="101240"/>
            <a:ext cx="393302" cy="47433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96" y="58452"/>
            <a:ext cx="1403187" cy="54724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966" y="82794"/>
            <a:ext cx="1742629" cy="49856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9598" y="-30941"/>
            <a:ext cx="12211597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6" name="Groupe 15"/>
          <p:cNvGrpSpPr/>
          <p:nvPr/>
        </p:nvGrpSpPr>
        <p:grpSpPr>
          <a:xfrm>
            <a:off x="-19598" y="-94478"/>
            <a:ext cx="12211597" cy="746449"/>
            <a:chOff x="-19598" y="-94478"/>
            <a:chExt cx="12211597" cy="746449"/>
          </a:xfrm>
        </p:grpSpPr>
        <p:sp>
          <p:nvSpPr>
            <p:cNvPr id="17" name="Rectangle 16"/>
            <p:cNvSpPr/>
            <p:nvPr/>
          </p:nvSpPr>
          <p:spPr>
            <a:xfrm>
              <a:off x="-19598" y="-30941"/>
              <a:ext cx="12211597" cy="644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8" name="Image 17" descr="bien plus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9373" y="183552"/>
              <a:ext cx="1289328" cy="364658"/>
            </a:xfrm>
            <a:prstGeom prst="rect">
              <a:avLst/>
            </a:prstGeom>
          </p:spPr>
        </p:pic>
        <p:pic>
          <p:nvPicPr>
            <p:cNvPr id="19" name="Image 18" descr="personnes-adrar-coul_1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76806" y="50870"/>
              <a:ext cx="510617" cy="506565"/>
            </a:xfrm>
            <a:prstGeom prst="rect">
              <a:avLst/>
            </a:prstGeom>
          </p:spPr>
        </p:pic>
        <p:pic>
          <p:nvPicPr>
            <p:cNvPr id="20" name="Image 19" descr="personnes-adrar-coul_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8713" y="183553"/>
              <a:ext cx="346861" cy="352500"/>
            </a:xfrm>
            <a:prstGeom prst="rect">
              <a:avLst/>
            </a:prstGeom>
          </p:spPr>
        </p:pic>
        <p:pic>
          <p:nvPicPr>
            <p:cNvPr id="21" name="Image 20" descr="LOGO ADRAR 300dpi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82" y="6345"/>
              <a:ext cx="432261" cy="5748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Image 21" descr="LOGO-ERN-GEN2017-1.png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245"/>
            <a:stretch/>
          </p:blipFill>
          <p:spPr>
            <a:xfrm>
              <a:off x="6744921" y="-32723"/>
              <a:ext cx="2275425" cy="669355"/>
            </a:xfrm>
            <a:prstGeom prst="rect">
              <a:avLst/>
            </a:prstGeom>
          </p:spPr>
        </p:pic>
        <p:pic>
          <p:nvPicPr>
            <p:cNvPr id="23" name="Image 22" descr="redim-06.pn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400" b="26267"/>
            <a:stretch/>
          </p:blipFill>
          <p:spPr>
            <a:xfrm>
              <a:off x="10775894" y="-14434"/>
              <a:ext cx="1369060" cy="620641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02" t="22888" r="16244" b="27236"/>
            <a:stretch/>
          </p:blipFill>
          <p:spPr>
            <a:xfrm>
              <a:off x="9011015" y="-94478"/>
              <a:ext cx="1502229" cy="746449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63" b="24898"/>
            <a:stretch/>
          </p:blipFill>
          <p:spPr>
            <a:xfrm>
              <a:off x="699170" y="38062"/>
              <a:ext cx="2612643" cy="5373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834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73BCA3-0527-421A-953E-C96AE40D9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016" y="1603040"/>
            <a:ext cx="10233800" cy="4749633"/>
          </a:xfrm>
        </p:spPr>
        <p:txBody>
          <a:bodyPr anchor="t">
            <a:normAutofit fontScale="85000" lnSpcReduction="20000"/>
          </a:bodyPr>
          <a:lstStyle/>
          <a:p>
            <a:pPr marL="0" indent="0" algn="l">
              <a:buNone/>
            </a:pPr>
            <a:r>
              <a:rPr lang="fr-FR" sz="2200" dirty="0">
                <a:solidFill>
                  <a:schemeClr val="tx1"/>
                </a:solidFill>
              </a:rPr>
              <a:t>Top </a:t>
            </a:r>
            <a:r>
              <a:rPr lang="fr-FR" sz="2200" b="0" i="0" dirty="0">
                <a:solidFill>
                  <a:schemeClr val="tx1"/>
                </a:solidFill>
                <a:effectLst/>
              </a:rPr>
              <a:t>10 applications mobiles les plus populaires en termes d’utilisateurs actifs mensuels en France au cours de l’année 2020 :</a:t>
            </a:r>
          </a:p>
          <a:p>
            <a:pPr algn="l"/>
            <a:endParaRPr lang="fr-FR" sz="2200" b="0" i="0" dirty="0">
              <a:solidFill>
                <a:schemeClr val="tx1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fr-FR" sz="2200" b="0" i="0" dirty="0">
                <a:solidFill>
                  <a:schemeClr val="tx1"/>
                </a:solidFill>
                <a:effectLst/>
              </a:rPr>
              <a:t>WhatsApp</a:t>
            </a:r>
          </a:p>
          <a:p>
            <a:pPr algn="l">
              <a:buFont typeface="+mj-lt"/>
              <a:buAutoNum type="arabicPeriod"/>
            </a:pPr>
            <a:r>
              <a:rPr lang="fr-FR" sz="2200" b="0" i="0" dirty="0">
                <a:solidFill>
                  <a:schemeClr val="tx1"/>
                </a:solidFill>
                <a:effectLst/>
              </a:rPr>
              <a:t>Facebook</a:t>
            </a:r>
          </a:p>
          <a:p>
            <a:pPr algn="l">
              <a:buFont typeface="+mj-lt"/>
              <a:buAutoNum type="arabicPeriod"/>
            </a:pPr>
            <a:r>
              <a:rPr lang="fr-FR" sz="2200" b="0" i="0" dirty="0">
                <a:solidFill>
                  <a:schemeClr val="tx1"/>
                </a:solidFill>
                <a:effectLst/>
              </a:rPr>
              <a:t>Facebook Messenger</a:t>
            </a:r>
          </a:p>
          <a:p>
            <a:pPr algn="l">
              <a:buFont typeface="+mj-lt"/>
              <a:buAutoNum type="arabicPeriod"/>
            </a:pPr>
            <a:r>
              <a:rPr lang="fr-FR" sz="2200" b="0" i="0" dirty="0">
                <a:solidFill>
                  <a:schemeClr val="tx1"/>
                </a:solidFill>
                <a:effectLst/>
              </a:rPr>
              <a:t>Instagram</a:t>
            </a:r>
          </a:p>
          <a:p>
            <a:pPr algn="l">
              <a:buFont typeface="+mj-lt"/>
              <a:buAutoNum type="arabicPeriod"/>
            </a:pPr>
            <a:r>
              <a:rPr lang="fr-FR" sz="2200" b="0" i="0" dirty="0">
                <a:solidFill>
                  <a:schemeClr val="tx1"/>
                </a:solidFill>
                <a:effectLst/>
              </a:rPr>
              <a:t>Snapchat</a:t>
            </a:r>
          </a:p>
          <a:p>
            <a:pPr algn="l">
              <a:buFont typeface="+mj-lt"/>
              <a:buAutoNum type="arabicPeriod"/>
            </a:pPr>
            <a:r>
              <a:rPr lang="fr-FR" sz="2200" b="0" i="0" dirty="0">
                <a:solidFill>
                  <a:schemeClr val="tx1"/>
                </a:solidFill>
                <a:effectLst/>
              </a:rPr>
              <a:t>Netflix</a:t>
            </a:r>
          </a:p>
          <a:p>
            <a:pPr algn="l">
              <a:buFont typeface="+mj-lt"/>
              <a:buAutoNum type="arabicPeriod"/>
            </a:pPr>
            <a:r>
              <a:rPr lang="fr-FR" sz="2200" b="0" i="0" dirty="0">
                <a:solidFill>
                  <a:schemeClr val="tx1"/>
                </a:solidFill>
                <a:effectLst/>
              </a:rPr>
              <a:t>Waze</a:t>
            </a:r>
          </a:p>
          <a:p>
            <a:pPr algn="l">
              <a:buFont typeface="+mj-lt"/>
              <a:buAutoNum type="arabicPeriod"/>
            </a:pPr>
            <a:r>
              <a:rPr lang="fr-FR" sz="2200" b="0" i="0" dirty="0">
                <a:solidFill>
                  <a:schemeClr val="tx1"/>
                </a:solidFill>
                <a:effectLst/>
              </a:rPr>
              <a:t>Amazon</a:t>
            </a:r>
          </a:p>
          <a:p>
            <a:pPr algn="l">
              <a:buFont typeface="+mj-lt"/>
              <a:buAutoNum type="arabicPeriod"/>
            </a:pPr>
            <a:r>
              <a:rPr lang="fr-FR" sz="2200" b="0" i="0" dirty="0" err="1">
                <a:solidFill>
                  <a:schemeClr val="tx1"/>
                </a:solidFill>
                <a:effectLst/>
              </a:rPr>
              <a:t>TikTok</a:t>
            </a:r>
            <a:endParaRPr lang="fr-FR" sz="2200" b="0" i="0" dirty="0">
              <a:solidFill>
                <a:schemeClr val="tx1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fr-FR" sz="2200" b="0" i="0" dirty="0" err="1">
                <a:solidFill>
                  <a:schemeClr val="tx1"/>
                </a:solidFill>
                <a:effectLst/>
              </a:rPr>
              <a:t>Shazam</a:t>
            </a:r>
            <a:endParaRPr lang="fr-FR" sz="2200" b="0" i="0" dirty="0">
              <a:solidFill>
                <a:schemeClr val="tx1"/>
              </a:solidFill>
              <a:effectLst/>
            </a:endParaRPr>
          </a:p>
          <a:p>
            <a:pPr marL="0" indent="0">
              <a:buNone/>
            </a:pPr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0" y="728969"/>
            <a:ext cx="1219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Réseaux sociaux: Top réseau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86" y="11927"/>
            <a:ext cx="12192000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 descr="LOGO ADRAR 300dpi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815" y="46931"/>
            <a:ext cx="432261" cy="57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6" y="116618"/>
            <a:ext cx="2346531" cy="435439"/>
          </a:xfrm>
          <a:prstGeom prst="rect">
            <a:avLst/>
          </a:prstGeom>
        </p:spPr>
      </p:pic>
      <p:pic>
        <p:nvPicPr>
          <p:cNvPr id="9" name="Image 8" descr="personnes-adrar-coul_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14888" y="111271"/>
            <a:ext cx="346861" cy="352500"/>
          </a:xfrm>
          <a:prstGeom prst="rect">
            <a:avLst/>
          </a:prstGeom>
        </p:spPr>
      </p:pic>
      <p:pic>
        <p:nvPicPr>
          <p:cNvPr id="10" name="Image 9" descr="bien plu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47907" y="126966"/>
            <a:ext cx="1289328" cy="364658"/>
          </a:xfrm>
          <a:prstGeom prst="rect">
            <a:avLst/>
          </a:prstGeom>
        </p:spPr>
      </p:pic>
      <p:pic>
        <p:nvPicPr>
          <p:cNvPr id="11" name="Image 10" descr="personnes-adrar-coul_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23393" y="58452"/>
            <a:ext cx="510617" cy="506565"/>
          </a:xfrm>
          <a:prstGeom prst="rect">
            <a:avLst/>
          </a:prstGeom>
        </p:spPr>
      </p:pic>
      <p:pic>
        <p:nvPicPr>
          <p:cNvPr id="12" name="Image 11" descr="Photo 28-01-2016 21 53 09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6"/>
          <a:stretch/>
        </p:blipFill>
        <p:spPr>
          <a:xfrm>
            <a:off x="8012911" y="101240"/>
            <a:ext cx="393302" cy="47433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96" y="58452"/>
            <a:ext cx="1403187" cy="54724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966" y="82794"/>
            <a:ext cx="1742629" cy="49856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9598" y="-30941"/>
            <a:ext cx="12211597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6" name="Groupe 15"/>
          <p:cNvGrpSpPr/>
          <p:nvPr/>
        </p:nvGrpSpPr>
        <p:grpSpPr>
          <a:xfrm>
            <a:off x="-19598" y="-94478"/>
            <a:ext cx="12211597" cy="746449"/>
            <a:chOff x="-19598" y="-94478"/>
            <a:chExt cx="12211597" cy="746449"/>
          </a:xfrm>
        </p:grpSpPr>
        <p:sp>
          <p:nvSpPr>
            <p:cNvPr id="17" name="Rectangle 16"/>
            <p:cNvSpPr/>
            <p:nvPr/>
          </p:nvSpPr>
          <p:spPr>
            <a:xfrm>
              <a:off x="-19598" y="-30941"/>
              <a:ext cx="12211597" cy="644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8" name="Image 17" descr="bien plus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9373" y="183552"/>
              <a:ext cx="1289328" cy="364658"/>
            </a:xfrm>
            <a:prstGeom prst="rect">
              <a:avLst/>
            </a:prstGeom>
          </p:spPr>
        </p:pic>
        <p:pic>
          <p:nvPicPr>
            <p:cNvPr id="19" name="Image 18" descr="personnes-adrar-coul_1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76806" y="50870"/>
              <a:ext cx="510617" cy="506565"/>
            </a:xfrm>
            <a:prstGeom prst="rect">
              <a:avLst/>
            </a:prstGeom>
          </p:spPr>
        </p:pic>
        <p:pic>
          <p:nvPicPr>
            <p:cNvPr id="20" name="Image 19" descr="personnes-adrar-coul_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8713" y="183553"/>
              <a:ext cx="346861" cy="352500"/>
            </a:xfrm>
            <a:prstGeom prst="rect">
              <a:avLst/>
            </a:prstGeom>
          </p:spPr>
        </p:pic>
        <p:pic>
          <p:nvPicPr>
            <p:cNvPr id="21" name="Image 20" descr="LOGO ADRAR 300dpi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82" y="6345"/>
              <a:ext cx="432261" cy="5748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Image 21" descr="LOGO-ERN-GEN2017-1.png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245"/>
            <a:stretch/>
          </p:blipFill>
          <p:spPr>
            <a:xfrm>
              <a:off x="6744921" y="-32723"/>
              <a:ext cx="2275425" cy="669355"/>
            </a:xfrm>
            <a:prstGeom prst="rect">
              <a:avLst/>
            </a:prstGeom>
          </p:spPr>
        </p:pic>
        <p:pic>
          <p:nvPicPr>
            <p:cNvPr id="23" name="Image 22" descr="redim-06.pn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400" b="26267"/>
            <a:stretch/>
          </p:blipFill>
          <p:spPr>
            <a:xfrm>
              <a:off x="10775894" y="-14434"/>
              <a:ext cx="1369060" cy="620641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02" t="22888" r="16244" b="27236"/>
            <a:stretch/>
          </p:blipFill>
          <p:spPr>
            <a:xfrm>
              <a:off x="9011015" y="-94478"/>
              <a:ext cx="1502229" cy="746449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63" b="24898"/>
            <a:stretch/>
          </p:blipFill>
          <p:spPr>
            <a:xfrm>
              <a:off x="699170" y="38062"/>
              <a:ext cx="2612643" cy="5373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5362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73BCA3-0527-421A-953E-C96AE40D9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016" y="1603040"/>
            <a:ext cx="10233800" cy="4749633"/>
          </a:xfrm>
        </p:spPr>
        <p:txBody>
          <a:bodyPr anchor="t">
            <a:normAutofit fontScale="92500" lnSpcReduction="20000"/>
          </a:bodyPr>
          <a:lstStyle/>
          <a:p>
            <a:pPr marL="0" indent="0" algn="l">
              <a:buNone/>
            </a:pPr>
            <a:r>
              <a:rPr lang="fr-FR" sz="2000" b="0" i="0" dirty="0">
                <a:solidFill>
                  <a:schemeClr val="tx1"/>
                </a:solidFill>
                <a:effectLst/>
              </a:rPr>
              <a:t>Liste des 10 apps mobiles (hors jeux) qui ont enregistré le plus grand nombre de téléchargements en France en 2020 :</a:t>
            </a:r>
          </a:p>
          <a:p>
            <a:pPr marL="0" indent="0" algn="l">
              <a:buNone/>
            </a:pPr>
            <a:endParaRPr lang="fr-FR" sz="2000" b="0" i="0" dirty="0">
              <a:solidFill>
                <a:schemeClr val="tx1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fr-FR" sz="2000" b="0" i="0" dirty="0" err="1">
                <a:solidFill>
                  <a:schemeClr val="tx1"/>
                </a:solidFill>
                <a:effectLst/>
              </a:rPr>
              <a:t>TikTok</a:t>
            </a:r>
            <a:endParaRPr lang="fr-FR" sz="2000" b="0" i="0" dirty="0">
              <a:solidFill>
                <a:schemeClr val="tx1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fr-FR" sz="2000" b="0" i="0" dirty="0">
                <a:solidFill>
                  <a:schemeClr val="tx1"/>
                </a:solidFill>
                <a:effectLst/>
              </a:rPr>
              <a:t>WhatsApp</a:t>
            </a:r>
          </a:p>
          <a:p>
            <a:pPr algn="l">
              <a:buFont typeface="+mj-lt"/>
              <a:buAutoNum type="arabicPeriod"/>
            </a:pPr>
            <a:r>
              <a:rPr lang="fr-FR" sz="2000" b="0" i="0" dirty="0">
                <a:solidFill>
                  <a:schemeClr val="tx1"/>
                </a:solidFill>
                <a:effectLst/>
              </a:rPr>
              <a:t>Instagram</a:t>
            </a:r>
          </a:p>
          <a:p>
            <a:pPr algn="l">
              <a:buFont typeface="+mj-lt"/>
              <a:buAutoNum type="arabicPeriod"/>
            </a:pPr>
            <a:r>
              <a:rPr lang="fr-FR" sz="2000" b="0" i="0" dirty="0">
                <a:solidFill>
                  <a:schemeClr val="tx1"/>
                </a:solidFill>
                <a:effectLst/>
              </a:rPr>
              <a:t>Zoom</a:t>
            </a:r>
          </a:p>
          <a:p>
            <a:pPr algn="l">
              <a:buFont typeface="+mj-lt"/>
              <a:buAutoNum type="arabicPeriod"/>
            </a:pPr>
            <a:r>
              <a:rPr lang="fr-FR" sz="2000" b="0" i="0" dirty="0">
                <a:solidFill>
                  <a:schemeClr val="tx1"/>
                </a:solidFill>
                <a:effectLst/>
              </a:rPr>
              <a:t>Disney+</a:t>
            </a:r>
          </a:p>
          <a:p>
            <a:pPr algn="l">
              <a:buFont typeface="+mj-lt"/>
              <a:buAutoNum type="arabicPeriod"/>
            </a:pPr>
            <a:r>
              <a:rPr lang="fr-FR" sz="2000" b="0" i="0" dirty="0">
                <a:solidFill>
                  <a:schemeClr val="tx1"/>
                </a:solidFill>
                <a:effectLst/>
              </a:rPr>
              <a:t>Facebook Messenger</a:t>
            </a:r>
          </a:p>
          <a:p>
            <a:pPr algn="l">
              <a:buFont typeface="+mj-lt"/>
              <a:buAutoNum type="arabicPeriod"/>
            </a:pPr>
            <a:r>
              <a:rPr lang="fr-FR" sz="2000" b="0" i="0" dirty="0">
                <a:solidFill>
                  <a:schemeClr val="tx1"/>
                </a:solidFill>
                <a:effectLst/>
              </a:rPr>
              <a:t>Netflix</a:t>
            </a:r>
          </a:p>
          <a:p>
            <a:pPr algn="l">
              <a:buFont typeface="+mj-lt"/>
              <a:buAutoNum type="arabicPeriod"/>
            </a:pPr>
            <a:r>
              <a:rPr lang="fr-FR" sz="2000" b="0" i="0" dirty="0" err="1">
                <a:solidFill>
                  <a:schemeClr val="tx1"/>
                </a:solidFill>
                <a:effectLst/>
              </a:rPr>
              <a:t>Vinted</a:t>
            </a:r>
            <a:endParaRPr lang="fr-FR" sz="2000" b="0" i="0" dirty="0">
              <a:solidFill>
                <a:schemeClr val="tx1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fr-FR" sz="2000" b="0" i="0" dirty="0">
                <a:solidFill>
                  <a:schemeClr val="tx1"/>
                </a:solidFill>
                <a:effectLst/>
              </a:rPr>
              <a:t>Snapchat</a:t>
            </a:r>
          </a:p>
          <a:p>
            <a:pPr algn="l">
              <a:buFont typeface="+mj-lt"/>
              <a:buAutoNum type="arabicPeriod"/>
            </a:pPr>
            <a:r>
              <a:rPr lang="fr-FR" sz="2000" b="0" i="0" dirty="0">
                <a:solidFill>
                  <a:schemeClr val="tx1"/>
                </a:solidFill>
                <a:effectLst/>
              </a:rPr>
              <a:t>Facebook</a:t>
            </a:r>
          </a:p>
          <a:p>
            <a:pPr marL="0" indent="0">
              <a:buNone/>
            </a:pPr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0" y="728969"/>
            <a:ext cx="1219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Réseaux sociaux: Top réseau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86" y="11927"/>
            <a:ext cx="12192000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 descr="LOGO ADRAR 300dpi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815" y="46931"/>
            <a:ext cx="432261" cy="57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6" y="116618"/>
            <a:ext cx="2346531" cy="435439"/>
          </a:xfrm>
          <a:prstGeom prst="rect">
            <a:avLst/>
          </a:prstGeom>
        </p:spPr>
      </p:pic>
      <p:pic>
        <p:nvPicPr>
          <p:cNvPr id="9" name="Image 8" descr="personnes-adrar-coul_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14888" y="111271"/>
            <a:ext cx="346861" cy="352500"/>
          </a:xfrm>
          <a:prstGeom prst="rect">
            <a:avLst/>
          </a:prstGeom>
        </p:spPr>
      </p:pic>
      <p:pic>
        <p:nvPicPr>
          <p:cNvPr id="10" name="Image 9" descr="bien plu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47907" y="126966"/>
            <a:ext cx="1289328" cy="364658"/>
          </a:xfrm>
          <a:prstGeom prst="rect">
            <a:avLst/>
          </a:prstGeom>
        </p:spPr>
      </p:pic>
      <p:pic>
        <p:nvPicPr>
          <p:cNvPr id="11" name="Image 10" descr="personnes-adrar-coul_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23393" y="58452"/>
            <a:ext cx="510617" cy="506565"/>
          </a:xfrm>
          <a:prstGeom prst="rect">
            <a:avLst/>
          </a:prstGeom>
        </p:spPr>
      </p:pic>
      <p:pic>
        <p:nvPicPr>
          <p:cNvPr id="12" name="Image 11" descr="Photo 28-01-2016 21 53 09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6"/>
          <a:stretch/>
        </p:blipFill>
        <p:spPr>
          <a:xfrm>
            <a:off x="8012911" y="101240"/>
            <a:ext cx="393302" cy="47433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96" y="58452"/>
            <a:ext cx="1403187" cy="54724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966" y="82794"/>
            <a:ext cx="1742629" cy="49856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9598" y="-30941"/>
            <a:ext cx="12211597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6" name="Groupe 15"/>
          <p:cNvGrpSpPr/>
          <p:nvPr/>
        </p:nvGrpSpPr>
        <p:grpSpPr>
          <a:xfrm>
            <a:off x="-19598" y="-94478"/>
            <a:ext cx="12211597" cy="746449"/>
            <a:chOff x="-19598" y="-94478"/>
            <a:chExt cx="12211597" cy="746449"/>
          </a:xfrm>
        </p:grpSpPr>
        <p:sp>
          <p:nvSpPr>
            <p:cNvPr id="17" name="Rectangle 16"/>
            <p:cNvSpPr/>
            <p:nvPr/>
          </p:nvSpPr>
          <p:spPr>
            <a:xfrm>
              <a:off x="-19598" y="-30941"/>
              <a:ext cx="12211597" cy="644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8" name="Image 17" descr="bien plus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9373" y="183552"/>
              <a:ext cx="1289328" cy="364658"/>
            </a:xfrm>
            <a:prstGeom prst="rect">
              <a:avLst/>
            </a:prstGeom>
          </p:spPr>
        </p:pic>
        <p:pic>
          <p:nvPicPr>
            <p:cNvPr id="19" name="Image 18" descr="personnes-adrar-coul_1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76806" y="50870"/>
              <a:ext cx="510617" cy="506565"/>
            </a:xfrm>
            <a:prstGeom prst="rect">
              <a:avLst/>
            </a:prstGeom>
          </p:spPr>
        </p:pic>
        <p:pic>
          <p:nvPicPr>
            <p:cNvPr id="20" name="Image 19" descr="personnes-adrar-coul_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8713" y="183553"/>
              <a:ext cx="346861" cy="352500"/>
            </a:xfrm>
            <a:prstGeom prst="rect">
              <a:avLst/>
            </a:prstGeom>
          </p:spPr>
        </p:pic>
        <p:pic>
          <p:nvPicPr>
            <p:cNvPr id="21" name="Image 20" descr="LOGO ADRAR 300dpi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82" y="6345"/>
              <a:ext cx="432261" cy="5748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Image 21" descr="LOGO-ERN-GEN2017-1.png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245"/>
            <a:stretch/>
          </p:blipFill>
          <p:spPr>
            <a:xfrm>
              <a:off x="6744921" y="-32723"/>
              <a:ext cx="2275425" cy="669355"/>
            </a:xfrm>
            <a:prstGeom prst="rect">
              <a:avLst/>
            </a:prstGeom>
          </p:spPr>
        </p:pic>
        <p:pic>
          <p:nvPicPr>
            <p:cNvPr id="23" name="Image 22" descr="redim-06.pn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400" b="26267"/>
            <a:stretch/>
          </p:blipFill>
          <p:spPr>
            <a:xfrm>
              <a:off x="10775894" y="-14434"/>
              <a:ext cx="1369060" cy="620641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02" t="22888" r="16244" b="27236"/>
            <a:stretch/>
          </p:blipFill>
          <p:spPr>
            <a:xfrm>
              <a:off x="9011015" y="-94478"/>
              <a:ext cx="1502229" cy="746449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63" b="24898"/>
            <a:stretch/>
          </p:blipFill>
          <p:spPr>
            <a:xfrm>
              <a:off x="699170" y="38062"/>
              <a:ext cx="2612643" cy="5373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5101669"/>
      </p:ext>
    </p:extLst>
  </p:cSld>
  <p:clrMapOvr>
    <a:masterClrMapping/>
  </p:clrMapOvr>
</p:sld>
</file>

<file path=ppt/theme/theme1.xml><?xml version="1.0" encoding="utf-8"?>
<a:theme xmlns:a="http://schemas.openxmlformats.org/drawingml/2006/main" name="Secteur">
  <a:themeElements>
    <a:clrScheme name="Secteu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eu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eu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1196</TotalTime>
  <Words>1661</Words>
  <Application>Microsoft Office PowerPoint</Application>
  <PresentationFormat>Grand écran</PresentationFormat>
  <Paragraphs>330</Paragraphs>
  <Slides>46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46</vt:i4>
      </vt:variant>
    </vt:vector>
  </HeadingPairs>
  <TitlesOfParts>
    <vt:vector size="50" baseType="lpstr">
      <vt:lpstr>Calibri</vt:lpstr>
      <vt:lpstr>Century Gothic</vt:lpstr>
      <vt:lpstr>Wingdings 3</vt:lpstr>
      <vt:lpstr>Secteur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Florence Calmettes</dc:creator>
  <cp:lastModifiedBy>Rodolphe BRUMENT</cp:lastModifiedBy>
  <cp:revision>132</cp:revision>
  <dcterms:created xsi:type="dcterms:W3CDTF">2017-03-22T10:02:42Z</dcterms:created>
  <dcterms:modified xsi:type="dcterms:W3CDTF">2021-05-17T13:16:20Z</dcterms:modified>
</cp:coreProperties>
</file>